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7" r:id="rId2"/>
    <p:sldId id="296" r:id="rId3"/>
    <p:sldId id="372" r:id="rId4"/>
    <p:sldId id="417" r:id="rId5"/>
    <p:sldId id="373" r:id="rId6"/>
    <p:sldId id="375" r:id="rId7"/>
    <p:sldId id="385" r:id="rId8"/>
    <p:sldId id="408" r:id="rId9"/>
    <p:sldId id="409" r:id="rId10"/>
    <p:sldId id="386" r:id="rId11"/>
    <p:sldId id="390" r:id="rId12"/>
    <p:sldId id="305" r:id="rId13"/>
    <p:sldId id="306" r:id="rId14"/>
    <p:sldId id="308" r:id="rId15"/>
    <p:sldId id="314" r:id="rId16"/>
    <p:sldId id="315" r:id="rId17"/>
    <p:sldId id="319" r:id="rId18"/>
    <p:sldId id="406" r:id="rId19"/>
    <p:sldId id="418" r:id="rId20"/>
    <p:sldId id="412" r:id="rId21"/>
    <p:sldId id="411" r:id="rId22"/>
    <p:sldId id="362" r:id="rId23"/>
    <p:sldId id="413" r:id="rId24"/>
    <p:sldId id="321" r:id="rId25"/>
    <p:sldId id="403" r:id="rId26"/>
    <p:sldId id="338" r:id="rId27"/>
    <p:sldId id="401" r:id="rId28"/>
    <p:sldId id="358" r:id="rId29"/>
    <p:sldId id="359" r:id="rId30"/>
    <p:sldId id="423" r:id="rId31"/>
    <p:sldId id="422" r:id="rId32"/>
    <p:sldId id="420" r:id="rId33"/>
    <p:sldId id="419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FFF66"/>
    <a:srgbClr val="FFFFCC"/>
    <a:srgbClr val="FFFF99"/>
    <a:srgbClr val="FFD347"/>
    <a:srgbClr val="FFFF00"/>
    <a:srgbClr val="CCFF99"/>
    <a:srgbClr val="2A63A8"/>
    <a:srgbClr val="CCFF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E1DC3-3DF3-46DD-9732-3CB2B3987A4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A38D-B734-4EA0-B669-AF88694DE1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62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22080-716E-4401-90B5-DAAF2060C8D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492FA-8E72-4870-93D1-116F6A19BF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9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AF25C5-A627-43F6-A001-A5835A4BD53A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97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7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0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AF25C5-A627-43F6-A001-A5835A4BD53A}" type="slidenum">
              <a:rPr lang="ru-RU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9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 txBox="1">
            <a:spLocks noGrp="1"/>
          </p:cNvSpPr>
          <p:nvPr/>
        </p:nvSpPr>
        <p:spPr bwMode="auto">
          <a:xfrm>
            <a:off x="3849689" y="9428163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FC53C7A-BD4F-4803-98D7-6398166425C0}" type="slidenum">
              <a:rPr lang="ru-RU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2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0610A5B-78C8-4F91-BC82-F4B1F3E5F0B9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96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0610A5B-78C8-4F91-BC82-F4B1F3E5F0B9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1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30EDA07-FE74-4966-B266-6C3A778D6638}" type="datetime1">
              <a:rPr lang="ru-RU"/>
              <a:pPr/>
              <a:t>01.12.2023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77922-1F34-414E-BF4D-183D1D15B183}" type="slidenum">
              <a:rPr lang="ru-RU"/>
              <a:pPr/>
              <a:t>11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7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51228" y="9427622"/>
            <a:ext cx="2944869" cy="4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9" tIns="45759" rIns="91519" bIns="4575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13</a:t>
            </a:fld>
            <a:endParaRPr lang="ru-RU" sz="120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8076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4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Опрос регионов по наличию информационных систем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392FF2-A4EA-4392-905A-1126B0432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1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551FA-8605-4720-AB93-90AF295C6CB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C0224-97F7-490A-B934-2FB382DE13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9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4CF97-62A0-4DAC-9DB1-FF17090F65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ABE5-8475-4850-83F6-7462E25008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36CF-0A3C-47F8-B04A-48650009F4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CB2A-DF0C-4AB6-BF86-A51512CD5F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E9174-92FE-4ED6-A0B6-A3018A59DA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6B28-C4C4-49E3-8878-E65BC629A7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6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FE4C0-960A-4A48-9145-4D58019AC6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E8374-394E-4758-8D1C-9EB470881A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8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BAD4-6070-4172-BE3C-8EA8647C55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A0F0-A63A-473E-9150-0C876367BA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ACEAC-74A8-424F-A716-F561F079D9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8A911-33B7-49BB-938F-5F8AAA854E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7E159-1827-435F-A2CD-E4511BA35A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5A75-6807-418F-8B59-FE4B1D9546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7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40EE3-CC60-4559-B239-70DBD044A0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CD642-FCC7-4B45-8CC8-F769D80877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430E5-34C9-4658-9C1C-38FD876929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1AD-5C48-4B5F-91DC-2A2FC960F5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DCBE4-FF3B-4D8D-8C61-82BF246C4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4BC9-D748-423D-9CB1-BA9C45FBA0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2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15"/>
            <a:ext cx="82296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E257E0-7E82-4384-90EF-189AF12F5C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FE1F12-A712-4AE9-9E32-66E7461C4D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5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rant.ru/products/ipo/prime/doc/402694290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4524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Особенности  подготовки  и проведения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государственной  итоговой аттестации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по образовательным  программам среднего  общего  образования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в  </a:t>
            </a:r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2024   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году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56763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" lvl="0" algn="ctr" eaLnBrk="0" fontAlgn="base" hangingPunct="0"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ЕСОШ №  1</a:t>
            </a:r>
          </a:p>
          <a:p>
            <a:pPr marL="36576" lvl="0" algn="ctr" eaLnBrk="0" fontAlgn="base" hangingPunct="0"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декабря 2023г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4954" y="4983025"/>
            <a:ext cx="8497580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81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"/>
          <a:stretch/>
        </p:blipFill>
        <p:spPr>
          <a:xfrm>
            <a:off x="0" y="1768"/>
            <a:ext cx="9144000" cy="685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5"/>
          <a:stretch/>
        </p:blipFill>
        <p:spPr>
          <a:xfrm>
            <a:off x="251520" y="548680"/>
            <a:ext cx="1256336" cy="59905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67544" y="4509120"/>
            <a:ext cx="30243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147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_________________533e70054d5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664296" cy="261879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260648"/>
            <a:ext cx="7912359" cy="94728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ПОДАВЛЕНИЕ СИГНАЛА СОТОВОЙ СВЯЗИ</a:t>
            </a:r>
            <a:endParaRPr lang="ru-RU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0178" name="Picture 2" descr="http://blog.jammer.su/wp-content/uploads/2014/09/iPhone-ege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442" y="1690046"/>
            <a:ext cx="5236687" cy="424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2" name="Прямоугольник 6"/>
          <p:cNvSpPr>
            <a:spLocks noChangeArrowheads="1"/>
          </p:cNvSpPr>
          <p:nvPr/>
        </p:nvSpPr>
        <p:spPr bwMode="auto">
          <a:xfrm>
            <a:off x="5508104" y="980728"/>
            <a:ext cx="335182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dirty="0" smtClean="0">
                <a:latin typeface="Cambria" panose="02040503050406030204" pitchFamily="18" charset="0"/>
              </a:rPr>
              <a:t>Все ППЭ оснащаются  </a:t>
            </a:r>
            <a:r>
              <a:rPr lang="ru-RU" sz="2800" dirty="0">
                <a:latin typeface="Cambria" panose="02040503050406030204" pitchFamily="18" charset="0"/>
              </a:rPr>
              <a:t>средствами подавления сигналов сотовой связи. </a:t>
            </a:r>
          </a:p>
        </p:txBody>
      </p:sp>
    </p:spTree>
    <p:extLst>
      <p:ext uri="{BB962C8B-B14F-4D97-AF65-F5344CB8AC3E}">
        <p14:creationId xmlns:p14="http://schemas.microsoft.com/office/powerpoint/2010/main" val="3171913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433"/>
          </a:xfrm>
        </p:spPr>
        <p:txBody>
          <a:bodyPr/>
          <a:lstStyle/>
          <a:p>
            <a:pPr algn="ctr">
              <a:buNone/>
            </a:pPr>
            <a:r>
              <a:rPr lang="ru-RU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проведения ЕГЭ</a:t>
            </a:r>
            <a:endParaRPr lang="ru-RU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3" y="-24259"/>
            <a:ext cx="9253538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1187624" y="332656"/>
            <a:ext cx="6400800" cy="5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допуска в ППЭ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2790" y="830517"/>
            <a:ext cx="1429668" cy="2864846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КПП1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1044" y="4293096"/>
            <a:ext cx="6401396" cy="1800200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Участники ЕГЭ проходят через «рамку» металлодетектора.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Если сигнал есть – </a:t>
            </a:r>
            <a:r>
              <a:rPr lang="ru-RU" sz="1500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ответственный за допуск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предлагает выложить металлические вещи.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0" y="4293096"/>
            <a:ext cx="142966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0" y="797908"/>
            <a:ext cx="1429668" cy="28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31044" y="830518"/>
            <a:ext cx="6401396" cy="2814506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1500" b="1" u="sng" dirty="0" smtClean="0">
                <a:solidFill>
                  <a:srgbClr val="CC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Организатор вне аудитории</a:t>
            </a:r>
            <a:r>
              <a:rPr lang="ru-RU" sz="1500" b="1" dirty="0" smtClean="0">
                <a:solidFill>
                  <a:srgbClr val="CC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Tx/>
              <a:buChar char="-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проверяет паспорт, наличие участника ЕГЭ в списках распределения;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Tx/>
              <a:buChar char="-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напоминает о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необходимости сдачи средств связи и лишних вещей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сопровождающим;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Tx/>
              <a:buChar char="-"/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информирует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том, что следующая проверка будет производиться с использованием </a:t>
            </a:r>
            <a:r>
              <a:rPr lang="ru-RU" sz="1500" b="1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металлодетектора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2790" y="4365104"/>
            <a:ext cx="1429668" cy="1512168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КПП2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5067775" y="2311189"/>
            <a:ext cx="527931" cy="3240360"/>
          </a:xfrm>
          <a:prstGeom prst="chevron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4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928992" cy="327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just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r>
              <a:rPr lang="ru-RU" sz="2800" dirty="0">
                <a:solidFill>
                  <a:prstClr val="black"/>
                </a:solidFill>
                <a:latin typeface="Verdana"/>
              </a:rPr>
              <a:t>Все экзамены начинаются </a:t>
            </a:r>
            <a:r>
              <a:rPr lang="ru-RU" sz="2800" u="sng" dirty="0">
                <a:solidFill>
                  <a:srgbClr val="FF0000"/>
                </a:solidFill>
                <a:latin typeface="Verdana"/>
              </a:rPr>
              <a:t>в 10.00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по местному времени. Дата, место проведения экзамена и наименование экзаменационного предмета указываются в </a:t>
            </a: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уведомлении, которое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участник </a:t>
            </a: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ЕГЭ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получает в своём ОУ </a:t>
            </a:r>
            <a:endParaRPr lang="ru-RU" sz="2800" dirty="0" smtClean="0">
              <a:solidFill>
                <a:prstClr val="black"/>
              </a:solidFill>
              <a:latin typeface="Verdana"/>
            </a:endParaRPr>
          </a:p>
          <a:p>
            <a:pPr lvl="0" algn="just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Verdana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Verdana"/>
                <a:cs typeface="Times New Roman" pitchFamily="18" charset="0"/>
              </a:rPr>
              <a:t>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 10  мая  2024г</a:t>
            </a:r>
            <a:r>
              <a:rPr lang="ru-RU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5113" lvl="0" indent="-265113" algn="just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Уведомление </a:t>
            </a:r>
            <a:r>
              <a:rPr lang="ru-RU" sz="2800" u="sng" dirty="0" smtClean="0">
                <a:solidFill>
                  <a:prstClr val="black"/>
                </a:solidFill>
                <a:latin typeface="Verdana"/>
              </a:rPr>
              <a:t>не нужно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иметь при себе на каждом экзамене. </a:t>
            </a:r>
          </a:p>
        </p:txBody>
      </p:sp>
      <p:pic>
        <p:nvPicPr>
          <p:cNvPr id="5122" name="Picture 2" descr="F:\родительское собрание (01.12.2023)\информация\photo_1_1_768x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620164" cy="308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148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589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600" dirty="0" smtClean="0">
                <a:solidFill>
                  <a:prstClr val="black"/>
                </a:solidFill>
                <a:latin typeface="Verdana"/>
              </a:rPr>
              <a:t>Участники ЕГЭ</a:t>
            </a:r>
          </a:p>
          <a:p>
            <a:pPr lvl="0" algn="ctr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600" dirty="0" smtClean="0">
                <a:solidFill>
                  <a:prstClr val="black"/>
                </a:solidFill>
                <a:latin typeface="Verdana"/>
              </a:rPr>
              <a:t> </a:t>
            </a:r>
            <a:r>
              <a:rPr lang="ru-RU" sz="3600" u="sng" dirty="0">
                <a:solidFill>
                  <a:srgbClr val="FF0000"/>
                </a:solidFill>
                <a:latin typeface="Verdana"/>
              </a:rPr>
              <a:t>имеют право </a:t>
            </a:r>
            <a:r>
              <a:rPr lang="ru-RU" sz="3600" dirty="0">
                <a:solidFill>
                  <a:prstClr val="black"/>
                </a:solidFill>
                <a:latin typeface="Verdana"/>
              </a:rPr>
              <a:t>на:</a:t>
            </a:r>
          </a:p>
          <a:p>
            <a:pPr marL="265113" lvl="0" indent="-265113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400" dirty="0">
                <a:solidFill>
                  <a:prstClr val="black"/>
                </a:solidFill>
                <a:latin typeface="Verdana"/>
              </a:rPr>
              <a:t>*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выход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из аудитории по уважительной причине (в этом случае все экзаменационные материалы 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оставляются на парте в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аудитории); 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*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на досрочную сдачу экзаменационных материалов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;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 *прервать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экзамен по уважительной причине (состояние здоровья). В таком случае участник 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экзамена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обязан обратиться к дежурному медицинскому сотруднику, который зафиксирует в протоколе причину досрочной сдачи экзаменационных материалов. Организатор в 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протоколе делает отметку: </a:t>
            </a:r>
            <a:r>
              <a:rPr lang="ru-RU" sz="2400" dirty="0">
                <a:solidFill>
                  <a:prstClr val="black"/>
                </a:solidFill>
                <a:latin typeface="Verdana"/>
              </a:rPr>
              <a:t>«Не закончил экзамен по уважительной причине</a:t>
            </a:r>
            <a:r>
              <a:rPr lang="ru-RU" sz="2400" dirty="0" smtClean="0">
                <a:solidFill>
                  <a:prstClr val="black"/>
                </a:solidFill>
                <a:latin typeface="Verdana"/>
              </a:rPr>
              <a:t>» </a:t>
            </a:r>
            <a:endParaRPr lang="ru-RU" sz="2400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6647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45" y="332656"/>
            <a:ext cx="6074539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Verdana"/>
              </a:rPr>
              <a:t>*</a:t>
            </a: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этот же день участник </a:t>
            </a: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ЕГЭ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обязан обратиться в медицинское учреждение и предоставить в </a:t>
            </a: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ППЭ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справку о полученной медицинской помощи;</a:t>
            </a:r>
          </a:p>
          <a:p>
            <a:pPr marL="265113" lvl="0" indent="-265113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800" dirty="0" smtClean="0">
                <a:solidFill>
                  <a:prstClr val="black"/>
                </a:solidFill>
                <a:latin typeface="Verdana"/>
              </a:rPr>
              <a:t>*на </a:t>
            </a:r>
            <a:r>
              <a:rPr lang="ru-RU" sz="2800" dirty="0">
                <a:solidFill>
                  <a:prstClr val="black"/>
                </a:solidFill>
                <a:latin typeface="Verdana"/>
              </a:rPr>
              <a:t>основании предоставленного документа будет решаться вопрос о предоставлении возможности сдачи экзамена в дополнительные сроки. </a:t>
            </a:r>
          </a:p>
          <a:p>
            <a:pPr marL="265113" lvl="0" indent="-265113" algn="just" eaLnBrk="0" fontAlgn="base" hangingPunct="0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endParaRPr lang="ru-RU" sz="4000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3" name="Picture 7" descr="shutterstock_543461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0"/>
            <a:ext cx="4325277" cy="5805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661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-99392"/>
            <a:ext cx="8497580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067944" y="836712"/>
            <a:ext cx="468052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</a:rPr>
              <a:t>Минимальная граница 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</a:rPr>
              <a:t>баллов </a:t>
            </a:r>
          </a:p>
          <a:p>
            <a:pPr lvl="0" algn="ctr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</a:rPr>
              <a:t>по предметам </a:t>
            </a:r>
          </a:p>
          <a:p>
            <a:pPr lvl="0" algn="ctr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</a:rPr>
              <a:t>ЕГЭ 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7019"/>
            <a:ext cx="358027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63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7504" y="1124744"/>
            <a:ext cx="8928992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утвержден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приказ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от 13 августа 2021 № 753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«О внесении изменений в приказ Министерства науки 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Российской Федерации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21 августа 2020 г. № 1076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приема на обучение по образовательным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высшего образования – программам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программам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программам магистратуры»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приема студентов в вузы.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Утвержденный приказ вступает в силу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марта 2022 года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действует до 1 сентября 2027 года.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9252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в 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родительское собрание (01.12.2023)\информация\f6WPCE7gnz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084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800"/>
            <a:ext cx="8677472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 </a:t>
            </a:r>
            <a:r>
              <a:rPr kumimoji="0" lang="ru-RU" sz="6000" b="1" i="0" u="none" strike="noStrike" kern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Monotype Corsiva" pitchFamily="66" charset="0"/>
              </a:rPr>
              <a:t>ЕГЭ</a:t>
            </a:r>
            <a:r>
              <a:rPr kumimoji="0" lang="ru-RU" sz="32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 </a:t>
            </a:r>
            <a:r>
              <a:rPr kumimoji="0" lang="ru-RU" sz="32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 </a:t>
            </a:r>
            <a:r>
              <a:rPr kumimoji="0" lang="ru-RU" sz="3200" b="1" i="1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- </a:t>
            </a:r>
            <a:r>
              <a:rPr kumimoji="0" lang="ru-RU" sz="2800" b="1" i="1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основная форма </a:t>
            </a:r>
            <a:r>
              <a:rPr lang="ru-RU" sz="2800" b="1" i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государственной </a:t>
            </a:r>
            <a:r>
              <a:rPr kumimoji="0" lang="ru-RU" sz="2800" b="1" i="1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итоговой  аттестации </a:t>
            </a:r>
            <a:r>
              <a:rPr kumimoji="0" lang="ru-RU" sz="2800" b="1" i="1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в школе.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1" i="1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Обязательными для всех выпускников являются экзамены </a:t>
            </a:r>
            <a:r>
              <a:rPr kumimoji="0" lang="ru-RU" sz="2800" b="1" i="1" u="sng" strike="noStrike" kern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по </a:t>
            </a:r>
            <a:r>
              <a:rPr kumimoji="0" lang="ru-RU" sz="2800" b="1" i="1" u="sng" strike="noStrike" kern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русскому языку и математике.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1" u="none" strike="noStrike" kern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Если </a:t>
            </a:r>
            <a:r>
              <a:rPr kumimoji="0" lang="ru-RU" sz="2400" b="1" i="1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выпускник </a:t>
            </a:r>
            <a:r>
              <a:rPr kumimoji="0" lang="ru-RU" sz="2400" b="1" i="1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11 класса</a:t>
            </a:r>
            <a:r>
              <a:rPr kumimoji="0" lang="ru-RU" sz="2400" b="1" i="1" u="none" strike="noStrike" kern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 </a:t>
            </a:r>
            <a:r>
              <a:rPr kumimoji="0" lang="ru-RU" sz="2400" b="1" i="1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намерен </a:t>
            </a:r>
            <a:r>
              <a:rPr kumimoji="0" lang="ru-RU" sz="2400" b="1" i="1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продолжить образование в высшем учебном заведении, то он должен сдать </a:t>
            </a:r>
            <a:r>
              <a:rPr kumimoji="0" lang="ru-RU" sz="2400" b="1" i="1" u="sng" strike="noStrike" kern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предметы по выбору в форме ЕГЭ. </a:t>
            </a:r>
            <a:endParaRPr kumimoji="0" lang="ru-RU" sz="2400" b="1" i="1" u="sng" strike="noStrike" kern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</a:endParaRPr>
          </a:p>
        </p:txBody>
      </p:sp>
      <p:pic>
        <p:nvPicPr>
          <p:cNvPr id="3" name="Picture 2" descr="C:\Users\kadach_tg\Desktop\ЕГЭ-выбор будуще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9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98" y="1484784"/>
            <a:ext cx="896786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r>
              <a:rPr lang="ru-RU" sz="3600" b="1" i="1" u="sng" dirty="0">
                <a:solidFill>
                  <a:prstClr val="black"/>
                </a:solidFill>
                <a:latin typeface="Times New Roman" pitchFamily="18" charset="0"/>
              </a:rPr>
              <a:t>русский </a:t>
            </a:r>
            <a:r>
              <a:rPr lang="ru-RU" sz="3600" b="1" i="1" u="sng" dirty="0" smtClean="0">
                <a:solidFill>
                  <a:prstClr val="black"/>
                </a:solidFill>
                <a:latin typeface="Times New Roman" pitchFamily="18" charset="0"/>
              </a:rPr>
              <a:t> язык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</a:rPr>
              <a:t> –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ru-RU" sz="7200" b="1" u="sng" dirty="0" smtClean="0">
                <a:solidFill>
                  <a:srgbClr val="C00000"/>
                </a:solidFill>
                <a:latin typeface="Times New Roman" pitchFamily="18" charset="0"/>
              </a:rPr>
              <a:t>24</a:t>
            </a:r>
            <a:r>
              <a:rPr lang="ru-RU" sz="5400" b="1" u="sng" dirty="0" smtClean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</a:rPr>
              <a:t>тестовых балла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endParaRPr lang="ru-RU" sz="36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r>
              <a:rPr lang="ru-RU" sz="3600" b="1" i="1" u="sng" dirty="0">
                <a:solidFill>
                  <a:prstClr val="black"/>
                </a:solidFill>
                <a:latin typeface="Times New Roman" pitchFamily="18" charset="0"/>
              </a:rPr>
              <a:t> математика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</a:rPr>
              <a:t> – 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5400" b="1" u="sng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7200" b="1" u="sng" dirty="0" smtClean="0">
                <a:solidFill>
                  <a:srgbClr val="C00000"/>
                </a:solidFill>
                <a:latin typeface="Times New Roman" pitchFamily="18" charset="0"/>
              </a:rPr>
              <a:t>27</a:t>
            </a:r>
            <a:r>
              <a:rPr lang="ru-RU" sz="5400" b="1" u="sng" dirty="0" smtClean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</a:rPr>
              <a:t>тестовых баллов 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</a:rPr>
              <a:t>                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7200" b="1" u="sng" dirty="0" smtClean="0">
                <a:solidFill>
                  <a:srgbClr val="C00000"/>
                </a:solidFill>
                <a:latin typeface="Times New Roman" pitchFamily="18" charset="0"/>
              </a:rPr>
              <a:t>3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 </a:t>
            </a:r>
            <a: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</a:rPr>
              <a:t> (профильный уровень)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               </a:t>
            </a:r>
            <a:r>
              <a:rPr lang="ru-RU" sz="2800" u="sng" dirty="0" smtClean="0">
                <a:solidFill>
                  <a:srgbClr val="C00000"/>
                </a:solidFill>
                <a:latin typeface="Times New Roman" pitchFamily="18" charset="0"/>
              </a:rPr>
              <a:t> (базовый уровень)</a:t>
            </a:r>
          </a:p>
          <a:p>
            <a:pPr marL="265113" lvl="0" indent="-26511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</a:pPr>
            <a:endParaRPr lang="ru-RU" sz="3600" u="sng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7782" y="-48411"/>
            <a:ext cx="8497580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6136" y="620688"/>
            <a:ext cx="8497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ctr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07F09"/>
              </a:buClr>
              <a:buSzPct val="80000"/>
              <a:buFont typeface="Wingdings 2" pitchFamily="18" charset="2"/>
              <a:buChar char=""/>
            </a:pPr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</a:rPr>
              <a:t>Минимальная граница 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</a:rPr>
              <a:t> (</a:t>
            </a:r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</a:rPr>
              <a:t>для аттестата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</a:rPr>
              <a:t>)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99" b="7310"/>
          <a:stretch/>
        </p:blipFill>
        <p:spPr bwMode="auto">
          <a:xfrm>
            <a:off x="6400240" y="1268760"/>
            <a:ext cx="2273476" cy="310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284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27479" y="1916832"/>
            <a:ext cx="7929618" cy="2736304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ЕГЭ -2024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shutterstock_1097922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49306" y="854792"/>
            <a:ext cx="39624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5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1F0C6B-BB42-4995-8026-84C61C57579D}" type="slidenum">
              <a:rPr lang="ru-RU" smtClean="0">
                <a:solidFill>
                  <a:prstClr val="black"/>
                </a:solidFill>
              </a:rPr>
              <a:pPr eaLnBrk="1" hangingPunct="1"/>
              <a:t>22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492896"/>
            <a:ext cx="4320480" cy="3528392"/>
          </a:xfr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Отмена бумажного свидетельства с результатами ЕГЭ</a:t>
            </a:r>
          </a:p>
          <a:p>
            <a:pPr>
              <a:lnSpc>
                <a:spcPct val="80000"/>
              </a:lnSpc>
              <a:buNone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Результаты ЕГЭ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будут  действительны четыре года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, следующих за годом сдачи экзаменов (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письмо Министерства образования и науки РФ от 20.11.2013 г. №ДЛ-345/17).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840" y="0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6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124744"/>
            <a:ext cx="4746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https://checkege.rustest.ru/</a:t>
            </a:r>
            <a:endParaRPr lang="ru-RU" sz="3200" b="1" i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977" y="186835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1F0C6B-BB42-4995-8026-84C61C57579D}" type="slidenum">
              <a:rPr lang="ru-RU" smtClean="0">
                <a:solidFill>
                  <a:prstClr val="black"/>
                </a:solidFill>
              </a:rPr>
              <a:pPr eaLnBrk="1" hangingPunct="1"/>
              <a:t>23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0409" y="-48607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6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67" y="995117"/>
            <a:ext cx="4634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https://checkege.rustest.ru/</a:t>
            </a:r>
            <a:endParaRPr lang="ru-RU" sz="3200" i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Опыт сдачи ЕГЭ за 1.5 месяца на 270+. | Интересный человек | Дзе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1640204"/>
            <a:ext cx="9153993" cy="518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7123755" y="2060848"/>
            <a:ext cx="992489" cy="36004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29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-531440"/>
            <a:ext cx="7929618" cy="4214841"/>
          </a:xfrm>
          <a:ln w="25400"/>
        </p:spPr>
        <p:txBody>
          <a:bodyPr/>
          <a:lstStyle/>
          <a:p>
            <a:pPr algn="ctr" eaLnBrk="1" hangingPunct="1">
              <a:defRPr/>
            </a:pPr>
            <a:r>
              <a:rPr lang="ru-RU" sz="7200" dirty="0" smtClean="0">
                <a:solidFill>
                  <a:srgbClr val="C00000"/>
                </a:solidFill>
                <a:effectLst/>
              </a:rPr>
              <a:t>Апелляция</a:t>
            </a:r>
            <a:br>
              <a:rPr lang="ru-RU" sz="7200" dirty="0" smtClean="0">
                <a:solidFill>
                  <a:srgbClr val="C00000"/>
                </a:solidFill>
                <a:effectLst/>
              </a:rPr>
            </a:br>
            <a:r>
              <a:rPr lang="ru-RU" sz="7200" dirty="0" smtClean="0">
                <a:solidFill>
                  <a:srgbClr val="C00000"/>
                </a:solidFill>
              </a:rPr>
              <a:t>участника  ЕГЭ</a:t>
            </a:r>
            <a:endParaRPr lang="ru-RU" sz="7200" dirty="0">
              <a:solidFill>
                <a:srgbClr val="C00000"/>
              </a:solidFill>
              <a:effectLst/>
            </a:endParaRPr>
          </a:p>
        </p:txBody>
      </p:sp>
      <p:pic>
        <p:nvPicPr>
          <p:cNvPr id="3" name="Picture 5" descr="shutterstock_1852634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2492896"/>
            <a:ext cx="4032448" cy="3984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67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3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>
          <a:xfrm>
            <a:off x="251520" y="-1467544"/>
            <a:ext cx="8229600" cy="4525433"/>
          </a:xfrm>
        </p:spPr>
        <p:txBody>
          <a:bodyPr/>
          <a:lstStyle/>
          <a:p>
            <a:pPr algn="ctr">
              <a:defRPr/>
            </a:pPr>
            <a:endParaRPr lang="ru-RU" sz="4000" b="1" dirty="0" smtClean="0">
              <a:solidFill>
                <a:srgbClr val="FF3300"/>
              </a:solidFill>
            </a:endParaRPr>
          </a:p>
          <a:p>
            <a:pPr algn="ctr">
              <a:defRPr/>
            </a:pPr>
            <a:endParaRPr lang="ru-RU" sz="4000" b="1" dirty="0" smtClean="0">
              <a:solidFill>
                <a:srgbClr val="FF3300"/>
              </a:solidFill>
            </a:endParaRPr>
          </a:p>
          <a:p>
            <a:pPr marL="0" indent="0">
              <a:buNone/>
              <a:defRPr/>
            </a:pPr>
            <a:r>
              <a:rPr lang="ru-RU" sz="8000" b="1" dirty="0" smtClean="0">
                <a:solidFill>
                  <a:srgbClr val="C00000"/>
                </a:solidFill>
                <a:latin typeface="Monotype Corsiva" pitchFamily="66" charset="0"/>
              </a:rPr>
              <a:t>Сроки проведения ЕГЭ </a:t>
            </a:r>
          </a:p>
        </p:txBody>
      </p:sp>
      <p:pic>
        <p:nvPicPr>
          <p:cNvPr id="5" name="Picture 7" descr="shutterstock_1505391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196975"/>
            <a:ext cx="3695899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273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36296" y="260648"/>
            <a:ext cx="1728192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32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56792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 мая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география, литература, химия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мая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русский язык;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 мая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математика;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июня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обществознание;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и 8 июня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информатика;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июня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история и физика;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июня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биология и иностранный язык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письм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и 18 июня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—иностранный язык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устн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1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72400" cy="792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Пробные  экзамены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Max\Desktop\Новая папка (2)\_DSC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 bwMode="auto">
          <a:xfrm>
            <a:off x="179512" y="1700808"/>
            <a:ext cx="878497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22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8"/>
            <a:ext cx="7772400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Пробные  экзамены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7" name="Подзаголовок 1"/>
          <p:cNvSpPr txBox="1">
            <a:spLocks/>
          </p:cNvSpPr>
          <p:nvPr/>
        </p:nvSpPr>
        <p:spPr bwMode="auto">
          <a:xfrm>
            <a:off x="1259632" y="4005064"/>
            <a:ext cx="7382544" cy="2160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Математика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Подзаголовок 1"/>
          <p:cNvSpPr txBox="1">
            <a:spLocks/>
          </p:cNvSpPr>
          <p:nvPr/>
        </p:nvSpPr>
        <p:spPr bwMode="auto">
          <a:xfrm>
            <a:off x="1530524" y="1656082"/>
            <a:ext cx="6840760" cy="22082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Русский  язык          </a:t>
            </a:r>
            <a:r>
              <a:rPr lang="ru-RU" sz="4000" i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ru-RU" sz="4000" i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4000" b="0" i="1" u="none" strike="noStrike" kern="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евраль</a:t>
            </a:r>
            <a:endParaRPr lang="ru-RU" sz="4000" i="1" kern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endParaRPr lang="ru-RU" sz="4000" i="1" kern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ru-RU" sz="4000" i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      январь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ru-RU" sz="4000" i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 </a:t>
            </a:r>
            <a:r>
              <a:rPr lang="ru-RU" sz="2800" i="1" u="sng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(район)</a:t>
            </a:r>
            <a:endParaRPr lang="ru-RU" sz="2800" i="1" u="sng" kern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3" descr="C:\Users\MaxisTM\Desktop\к презентации\aalamate_taajob.png"/>
          <p:cNvPicPr>
            <a:picLocks noChangeAspect="1" noChangeArrowheads="1"/>
          </p:cNvPicPr>
          <p:nvPr/>
        </p:nvPicPr>
        <p:blipFill>
          <a:blip r:embed="rId2" cstate="print"/>
          <a:srcRect l="22841" r="26907"/>
          <a:stretch>
            <a:fillRect/>
          </a:stretch>
        </p:blipFill>
        <p:spPr bwMode="auto">
          <a:xfrm>
            <a:off x="-252536" y="1916831"/>
            <a:ext cx="1608022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2222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98825" y="3213310"/>
            <a:ext cx="1079500" cy="28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8175" y="3477893"/>
            <a:ext cx="1079500" cy="14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0661" y="2732826"/>
            <a:ext cx="220663" cy="28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08560" y="3082074"/>
            <a:ext cx="669925" cy="28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169" y="2876823"/>
            <a:ext cx="684213" cy="71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485" y="2660715"/>
            <a:ext cx="288925" cy="6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05025" y="2542325"/>
            <a:ext cx="306388" cy="14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801" name="Подзаголовок 4"/>
          <p:cNvSpPr txBox="1">
            <a:spLocks/>
          </p:cNvSpPr>
          <p:nvPr/>
        </p:nvSpPr>
        <p:spPr bwMode="auto">
          <a:xfrm>
            <a:off x="1438010" y="-185174"/>
            <a:ext cx="7126288" cy="96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2000" b="1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518" y="-46727"/>
            <a:ext cx="819439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2E3192"/>
                </a:solidFill>
                <a:latin typeface="Cambria" pitchFamily="18" charset="0"/>
              </a:rPr>
              <a:t>Итоговое    сочинение –  </a:t>
            </a:r>
            <a:r>
              <a:rPr lang="ru-RU" sz="4000" b="1" u="sng" dirty="0" smtClean="0">
                <a:solidFill>
                  <a:srgbClr val="C00000"/>
                </a:solidFill>
                <a:latin typeface="Cambria" pitchFamily="18" charset="0"/>
              </a:rPr>
              <a:t>допуск  к  ЕГЭ </a:t>
            </a:r>
            <a:endParaRPr lang="ru-RU" sz="2400" b="1" u="sng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692696"/>
            <a:ext cx="2376264" cy="928850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Расписание</a:t>
            </a:r>
            <a:endParaRPr lang="ru-RU" b="1" dirty="0">
              <a:solidFill>
                <a:srgbClr val="FF000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2708920"/>
            <a:ext cx="8434363" cy="545653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Aft>
                <a:spcPts val="0"/>
              </a:spcAft>
            </a:pPr>
            <a:r>
              <a:rPr lang="ru-RU" sz="1600" u="sng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Время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: начало в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10.00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 по м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осковскому времени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. </a:t>
            </a:r>
            <a:r>
              <a:rPr lang="ru-RU" sz="1600" u="sng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Сочинение/Изложение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 –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3 часа 55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минут</a:t>
            </a:r>
            <a:endParaRPr lang="ru-RU" sz="16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3356992"/>
            <a:ext cx="8434362" cy="649789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Aft>
                <a:spcPts val="0"/>
              </a:spcAft>
            </a:pP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Места проведения</a:t>
            </a:r>
            <a:r>
              <a:rPr lang="ru-RU" sz="1600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: </a:t>
            </a:r>
          </a:p>
          <a:p>
            <a:pPr lvl="0">
              <a:spcAft>
                <a:spcPts val="0"/>
              </a:spcAft>
            </a:pPr>
            <a:r>
              <a:rPr lang="ru-RU" sz="1600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для выпускников текущего года – </a:t>
            </a:r>
            <a:r>
              <a:rPr lang="ru-RU" sz="1600" u="sng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в своих школах</a:t>
            </a:r>
            <a:r>
              <a:rPr lang="ru-RU" sz="1600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04048" y="692696"/>
            <a:ext cx="2109971" cy="319753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06.12.2023 </a:t>
            </a:r>
            <a:endParaRPr lang="ru-RU" b="1" dirty="0">
              <a:solidFill>
                <a:srgbClr val="FF000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4048" y="1052736"/>
            <a:ext cx="2109971" cy="299422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07.02.2024</a:t>
            </a:r>
            <a:endParaRPr lang="ru-RU" b="1" dirty="0">
              <a:solidFill>
                <a:srgbClr val="FF000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04048" y="1412776"/>
            <a:ext cx="2109971" cy="256393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10.04.2024</a:t>
            </a:r>
            <a:endParaRPr lang="ru-RU" b="1" dirty="0">
              <a:solidFill>
                <a:srgbClr val="FF000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6200000">
            <a:off x="3208381" y="328123"/>
            <a:ext cx="928851" cy="1657997"/>
          </a:xfrm>
          <a:prstGeom prst="downArrow">
            <a:avLst/>
          </a:prstGeom>
          <a:gradFill>
            <a:gsLst>
              <a:gs pos="0">
                <a:sysClr val="window" lastClr="FFFFFF"/>
              </a:gs>
              <a:gs pos="100000">
                <a:srgbClr val="C00000">
                  <a:lumMod val="72000"/>
                  <a:lumOff val="28000"/>
                </a:srgbClr>
              </a:gs>
              <a:gs pos="100000">
                <a:srgbClr val="C00000"/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3528" y="4077072"/>
            <a:ext cx="4597847" cy="2001393"/>
          </a:xfrm>
          <a:prstGeom prst="rect">
            <a:avLst/>
          </a:prstGeom>
          <a:solidFill>
            <a:srgbClr val="B9CDE5">
              <a:alpha val="31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Размещение тем за 20 минут – </a:t>
            </a:r>
            <a:r>
              <a:rPr lang="en-US" sz="1600" b="1" dirty="0" err="1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ege</a:t>
            </a: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.</a:t>
            </a:r>
            <a:r>
              <a:rPr lang="en-US" sz="1600" b="1" dirty="0" err="1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edu</a:t>
            </a: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.</a:t>
            </a:r>
            <a:r>
              <a:rPr lang="en-US" sz="1600" b="1" dirty="0" err="1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ru</a:t>
            </a: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, </a:t>
            </a:r>
            <a:r>
              <a:rPr lang="en-US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fipi.ru</a:t>
            </a:r>
            <a:r>
              <a:rPr lang="ru-RU" sz="1600" b="1" dirty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и за 15 минут - </a:t>
            </a:r>
            <a:r>
              <a:rPr lang="en-US" sz="1600" b="1" dirty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http://</a:t>
            </a:r>
            <a:r>
              <a:rPr lang="en-US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www.rcoi61.ru</a:t>
            </a:r>
            <a:endParaRPr lang="ru-RU" sz="1600" b="1" dirty="0" smtClean="0">
              <a:solidFill>
                <a:srgbClr val="333399"/>
              </a:solidFill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Бланковая технология с обязательным сканированием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333399"/>
                </a:solidFill>
                <a:latin typeface="+mj-lt"/>
                <a:ea typeface="Calibri"/>
                <a:cs typeface="Times New Roman"/>
              </a:rPr>
              <a:t>Проверка копий работ</a:t>
            </a:r>
            <a:endParaRPr lang="ru-RU" sz="1600" b="1" dirty="0">
              <a:solidFill>
                <a:srgbClr val="333399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3" cstate="print"/>
          <a:srcRect b="12201"/>
          <a:stretch/>
        </p:blipFill>
        <p:spPr>
          <a:xfrm>
            <a:off x="5508104" y="4149080"/>
            <a:ext cx="3242027" cy="2187546"/>
          </a:xfrm>
          <a:prstGeom prst="rect">
            <a:avLst/>
          </a:prstGeom>
        </p:spPr>
      </p:pic>
      <p:pic>
        <p:nvPicPr>
          <p:cNvPr id="23" name="Picture 2" descr="F:\родительское собрание (01.12.2023)\информация\график_сочинения_2023-2024.jpg"/>
          <p:cNvPicPr>
            <a:picLocks noChangeAspect="1" noChangeArrowheads="1"/>
          </p:cNvPicPr>
          <p:nvPr/>
        </p:nvPicPr>
        <p:blipFill>
          <a:blip r:embed="rId4" cstate="print"/>
          <a:srcRect t="41322" b="38366"/>
          <a:stretch>
            <a:fillRect/>
          </a:stretch>
        </p:blipFill>
        <p:spPr bwMode="auto">
          <a:xfrm>
            <a:off x="323528" y="1700808"/>
            <a:ext cx="8424936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6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x\Pictures\800x600_1309355788_vipusk-www-ufacity-inf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99593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4" y="3068960"/>
            <a:ext cx="6569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Окончание   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средней    школы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6" name="Picture 3" descr="sofuohdnmx%20w3w%20DSC0252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F2F3"/>
              </a:clrFrom>
              <a:clrTo>
                <a:srgbClr val="EEF2F3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0" y="4648200"/>
            <a:ext cx="91439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Max\Pictures\0_6786b_974aeb63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3179497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066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 bwMode="auto">
          <a:xfrm>
            <a:off x="1547665" y="260648"/>
            <a:ext cx="6203031" cy="7200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C00000"/>
                </a:solidFill>
                <a:effectLst/>
              </a:rPr>
              <a:t>Результаты   ЕГЭ</a:t>
            </a:r>
          </a:p>
        </p:txBody>
      </p:sp>
      <p:sp>
        <p:nvSpPr>
          <p:cNvPr id="55301" name="Rectangle 3"/>
          <p:cNvSpPr>
            <a:spLocks noGrp="1"/>
          </p:cNvSpPr>
          <p:nvPr>
            <p:ph type="body" idx="1"/>
          </p:nvPr>
        </p:nvSpPr>
        <p:spPr>
          <a:xfrm>
            <a:off x="107504" y="1124744"/>
            <a:ext cx="5220072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Преодоление нижнего порога ЕГЭ по русскому языку и математике является основанием для выдачи аттестата </a:t>
            </a:r>
            <a:endParaRPr lang="ru-RU" sz="24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 </a:t>
            </a:r>
            <a:r>
              <a:rPr lang="ru-RU" sz="2400" b="1" u="sng" dirty="0" smtClean="0"/>
              <a:t> </a:t>
            </a:r>
            <a:r>
              <a:rPr lang="ru-RU" sz="2400" b="1" u="sng" dirty="0" smtClean="0"/>
              <a:t>о </a:t>
            </a:r>
            <a:r>
              <a:rPr lang="ru-RU" sz="2400" b="1" u="sng" dirty="0" smtClean="0"/>
              <a:t>среднем   общем  образовании.</a:t>
            </a:r>
          </a:p>
          <a:p>
            <a:pPr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sz="2400" dirty="0" smtClean="0"/>
              <a:t>	</a:t>
            </a:r>
            <a:endParaRPr lang="ru-RU" sz="24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902156"/>
            <a:ext cx="4577732" cy="33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167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37112"/>
            <a:ext cx="8229600" cy="1396737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«Об утверждении Порядка и условий выдачи медалей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особые успехи в учении»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степени»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№730 от 29.09.2023г.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Max\Pictures\att_sr_obl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179512" y="188640"/>
            <a:ext cx="4714908" cy="331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10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4524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Особенности  подготовки  и проведения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государственной  итоговой аттестации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по образовательным  программам среднего  общего  образования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в  </a:t>
            </a:r>
            <a:r>
              <a:rPr lang="ru-RU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2024   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году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56763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" lvl="0" algn="ctr" eaLnBrk="0" fontAlgn="base" hangingPunct="0"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ЕСОШ №  1</a:t>
            </a:r>
          </a:p>
          <a:p>
            <a:pPr marL="36576" lvl="0" algn="ctr" eaLnBrk="0" fontAlgn="base" hangingPunct="0">
              <a:spcAft>
                <a:spcPct val="0"/>
              </a:spcAft>
              <a:buClr>
                <a:srgbClr val="F07F09"/>
              </a:buClr>
              <a:buSzPct val="80000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декабря 2023г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4954" y="4983025"/>
            <a:ext cx="8497580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81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одительское собрание (01.12.2023)\информация\2023__19201080__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87485" y="2660713"/>
            <a:ext cx="288925" cy="6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413" y="238835"/>
            <a:ext cx="835305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2E3192"/>
                </a:solidFill>
                <a:latin typeface="Cambria" pitchFamily="18" charset="0"/>
              </a:rPr>
              <a:t>Математика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95536" y="5157192"/>
            <a:ext cx="8641085" cy="105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Выпускники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могут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сдавать: </a:t>
            </a:r>
            <a:r>
              <a:rPr lang="ru-RU" sz="24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ТОЛЬКО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</a:t>
            </a:r>
            <a:r>
              <a:rPr lang="ru-RU" sz="32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один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из  уровней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204864"/>
            <a:ext cx="3312367" cy="2640292"/>
          </a:xfrm>
          <a:prstGeom prst="rect">
            <a:avLst/>
          </a:prstGeom>
          <a:solidFill>
            <a:srgbClr val="B9CDE5">
              <a:alpha val="31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Базовый уровень</a:t>
            </a:r>
            <a:endParaRPr lang="ru-RU" sz="1400" b="1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rgbClr val="2E3192"/>
                </a:solidFill>
                <a:latin typeface="Cambria" panose="02040503050406030204" pitchFamily="18" charset="0"/>
              </a:rPr>
              <a:t> </a:t>
            </a:r>
            <a:endParaRPr lang="ru-RU" sz="1400" dirty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6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аттестат</a:t>
            </a:r>
          </a:p>
          <a:p>
            <a:pPr algn="ctr">
              <a:spcBef>
                <a:spcPct val="0"/>
              </a:spcBef>
            </a:pPr>
            <a:r>
              <a:rPr lang="ru-RU" sz="16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поступление </a:t>
            </a:r>
            <a:r>
              <a:rPr lang="ru-RU" sz="1600" b="1" dirty="0">
                <a:solidFill>
                  <a:srgbClr val="2E3192"/>
                </a:solidFill>
                <a:latin typeface="Cambria" panose="02040503050406030204" pitchFamily="18" charset="0"/>
              </a:rPr>
              <a:t>в вуз </a:t>
            </a:r>
            <a:r>
              <a:rPr lang="ru-RU" sz="1600" dirty="0">
                <a:solidFill>
                  <a:srgbClr val="2E3192"/>
                </a:solidFill>
                <a:latin typeface="Cambria" panose="02040503050406030204" pitchFamily="18" charset="0"/>
              </a:rPr>
              <a:t>на направления </a:t>
            </a:r>
            <a:r>
              <a:rPr lang="ru-RU" sz="1600" dirty="0" smtClean="0">
                <a:solidFill>
                  <a:srgbClr val="2E3192"/>
                </a:solidFill>
                <a:latin typeface="Cambria" panose="02040503050406030204" pitchFamily="18" charset="0"/>
              </a:rPr>
              <a:t>подготовки без математики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600" dirty="0" smtClean="0">
                <a:solidFill>
                  <a:srgbClr val="2E3192"/>
                </a:solidFill>
                <a:latin typeface="Cambria" panose="02040503050406030204" pitchFamily="18" charset="0"/>
              </a:rPr>
              <a:t>5-балльная система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2204864"/>
            <a:ext cx="3456384" cy="2640292"/>
          </a:xfrm>
          <a:prstGeom prst="rect">
            <a:avLst/>
          </a:prstGeom>
          <a:solidFill>
            <a:srgbClr val="B9CDE5">
              <a:alpha val="31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Профильный уровень</a:t>
            </a:r>
            <a:endParaRPr lang="ru-RU" sz="1400" b="1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4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 </a:t>
            </a:r>
            <a:endParaRPr lang="ru-RU" sz="1400" b="1" dirty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6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аттестат</a:t>
            </a:r>
          </a:p>
          <a:p>
            <a:pPr algn="ctr">
              <a:spcBef>
                <a:spcPct val="0"/>
              </a:spcBef>
            </a:pPr>
            <a:r>
              <a:rPr lang="ru-RU" sz="16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поступление в вуз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1600" dirty="0" smtClean="0">
                <a:solidFill>
                  <a:srgbClr val="2E3192"/>
                </a:solidFill>
                <a:latin typeface="Cambria" panose="02040503050406030204" pitchFamily="18" charset="0"/>
              </a:rPr>
              <a:t>100-балльная система</a:t>
            </a:r>
          </a:p>
          <a:p>
            <a:pPr algn="ctr">
              <a:spcBef>
                <a:spcPct val="0"/>
              </a:spcBef>
            </a:pPr>
            <a:r>
              <a:rPr lang="ru-RU" sz="1600" dirty="0">
                <a:solidFill>
                  <a:srgbClr val="2E3192"/>
                </a:solidFill>
                <a:latin typeface="Cambria" panose="02040503050406030204" pitchFamily="18" charset="0"/>
              </a:rPr>
              <a:t> </a:t>
            </a:r>
            <a:endParaRPr lang="ru-RU" sz="1600" dirty="0" smtClean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Минимальный  порог - 27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3707842" y="1556792"/>
            <a:ext cx="1728192" cy="809785"/>
          </a:xfrm>
          <a:prstGeom prst="downArrow">
            <a:avLst/>
          </a:prstGeom>
          <a:gradFill>
            <a:gsLst>
              <a:gs pos="0">
                <a:sysClr val="window" lastClr="FFFFFF"/>
              </a:gs>
              <a:gs pos="100000">
                <a:srgbClr val="C00000">
                  <a:lumMod val="72000"/>
                  <a:lumOff val="28000"/>
                </a:srgbClr>
              </a:gs>
              <a:gs pos="100000">
                <a:srgbClr val="C00000"/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413" y="836712"/>
            <a:ext cx="8353051" cy="648071"/>
          </a:xfrm>
          <a:prstGeom prst="rect">
            <a:avLst/>
          </a:prstGeom>
          <a:solidFill>
            <a:srgbClr val="B9CDE5">
              <a:alpha val="31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2E3192"/>
                </a:solidFill>
                <a:latin typeface="Cambria" panose="02040503050406030204" pitchFamily="18" charset="0"/>
              </a:rPr>
              <a:t>В соответствии с Концепцией развития математического образования в </a:t>
            </a:r>
            <a:r>
              <a:rPr lang="ru-RU" dirty="0" smtClean="0">
                <a:solidFill>
                  <a:srgbClr val="2E3192"/>
                </a:solidFill>
                <a:latin typeface="Cambria" panose="02040503050406030204" pitchFamily="18" charset="0"/>
              </a:rPr>
              <a:t>РФ ЕГЭ </a:t>
            </a:r>
            <a:r>
              <a:rPr lang="ru-RU" dirty="0">
                <a:solidFill>
                  <a:srgbClr val="2E3192"/>
                </a:solidFill>
                <a:latin typeface="Cambria" panose="02040503050406030204" pitchFamily="18" charset="0"/>
              </a:rPr>
              <a:t>по математике </a:t>
            </a:r>
            <a:r>
              <a:rPr lang="ru-RU" dirty="0" smtClean="0">
                <a:solidFill>
                  <a:srgbClr val="2E3192"/>
                </a:solidFill>
                <a:latin typeface="Cambria" panose="02040503050406030204" pitchFamily="18" charset="0"/>
              </a:rPr>
              <a:t>разделен </a:t>
            </a:r>
            <a:r>
              <a:rPr lang="ru-RU" dirty="0">
                <a:solidFill>
                  <a:srgbClr val="2E3192"/>
                </a:solidFill>
                <a:latin typeface="Cambria" panose="02040503050406030204" pitchFamily="18" charset="0"/>
              </a:rPr>
              <a:t>на два уровня: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3927" y="2996952"/>
            <a:ext cx="115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endParaRPr lang="ru-RU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87485" y="2660706"/>
            <a:ext cx="288925" cy="6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1" y="246788"/>
            <a:ext cx="864096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2E3192"/>
                </a:solidFill>
                <a:latin typeface="Cambria" pitchFamily="18" charset="0"/>
              </a:rPr>
              <a:t>Безопасность </a:t>
            </a:r>
            <a:r>
              <a:rPr lang="ru-RU" sz="3200" b="1" dirty="0" smtClean="0">
                <a:solidFill>
                  <a:srgbClr val="2E3192"/>
                </a:solidFill>
                <a:latin typeface="Cambria" pitchFamily="18" charset="0"/>
              </a:rPr>
              <a:t>проведения ЕГЭ</a:t>
            </a:r>
            <a:endParaRPr lang="ru-RU" sz="3200" b="1" dirty="0">
              <a:solidFill>
                <a:srgbClr val="2E3192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947" y="921746"/>
            <a:ext cx="8352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(Раздел VI. п. 34. Приказа </a:t>
            </a:r>
            <a:r>
              <a:rPr lang="ru-RU" sz="14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Минобрнауки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 России от 26.12.2013 N 1400)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746380"/>
            <a:ext cx="2591648" cy="34108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endParaRPr lang="ru-RU" sz="2000" dirty="0">
              <a:solidFill>
                <a:srgbClr val="2E3192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000" dirty="0">
                <a:solidFill>
                  <a:srgbClr val="2E3192"/>
                </a:solidFill>
                <a:latin typeface="Cambria" panose="02040503050406030204" pitchFamily="18" charset="0"/>
              </a:rPr>
              <a:t>Обеспечение информационной безопасности </a:t>
            </a:r>
            <a:r>
              <a:rPr lang="ru-RU" sz="2000" dirty="0" smtClean="0">
                <a:solidFill>
                  <a:srgbClr val="2E3192"/>
                </a:solidFill>
                <a:latin typeface="Cambria" panose="02040503050406030204" pitchFamily="18" charset="0"/>
              </a:rPr>
              <a:t>ЕГЭ   </a:t>
            </a:r>
            <a:r>
              <a:rPr lang="ru-RU" sz="2000" dirty="0">
                <a:solidFill>
                  <a:srgbClr val="2E3192"/>
                </a:solidFill>
                <a:latin typeface="Cambria" panose="02040503050406030204" pitchFamily="18" charset="0"/>
              </a:rPr>
              <a:t>и избежание утечек контрольно-измерительных материалов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2204864"/>
            <a:ext cx="4824536" cy="1187868"/>
          </a:xfrm>
          <a:prstGeom prst="rect">
            <a:avLst/>
          </a:prstGeom>
          <a:solidFill>
            <a:srgbClr val="B9CDE5">
              <a:alpha val="31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sz="2000" b="1" u="sng" dirty="0" smtClean="0">
                <a:solidFill>
                  <a:srgbClr val="2E3192"/>
                </a:solidFill>
                <a:latin typeface="Cambria" panose="02040503050406030204" pitchFamily="18" charset="0"/>
              </a:rPr>
              <a:t>Видеонаблюдение </a:t>
            </a:r>
          </a:p>
          <a:p>
            <a:pPr algn="ctr">
              <a:spcBef>
                <a:spcPct val="0"/>
              </a:spcBef>
            </a:pPr>
            <a:r>
              <a:rPr lang="ru-RU" sz="20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100</a:t>
            </a:r>
            <a:r>
              <a:rPr lang="ru-RU" sz="2000" b="1" dirty="0">
                <a:solidFill>
                  <a:srgbClr val="2E3192"/>
                </a:solidFill>
                <a:latin typeface="Cambria" panose="02040503050406030204" pitchFamily="18" charset="0"/>
              </a:rPr>
              <a:t>% </a:t>
            </a:r>
            <a:r>
              <a:rPr lang="en-US" sz="20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online</a:t>
            </a:r>
            <a:r>
              <a:rPr lang="ru-RU" sz="2000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3717032"/>
            <a:ext cx="4824536" cy="866910"/>
          </a:xfrm>
          <a:prstGeom prst="rect">
            <a:avLst/>
          </a:prstGeom>
          <a:solidFill>
            <a:srgbClr val="B9CDE5">
              <a:alpha val="31000"/>
            </a:srgbClr>
          </a:solidFill>
          <a:ln w="25400" cap="flat" cmpd="sng" algn="ctr">
            <a:noFill/>
            <a:prstDash val="sysDash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b="1" u="sng" dirty="0" smtClean="0">
                <a:solidFill>
                  <a:srgbClr val="2E3192"/>
                </a:solidFill>
                <a:latin typeface="Cambria" panose="02040503050406030204" pitchFamily="18" charset="0"/>
              </a:rPr>
              <a:t>Печать КИМ </a:t>
            </a:r>
            <a:r>
              <a:rPr lang="ru-RU" b="1" dirty="0" smtClean="0">
                <a:solidFill>
                  <a:srgbClr val="2E3192"/>
                </a:solidFill>
                <a:latin typeface="Cambria" panose="02040503050406030204" pitchFamily="18" charset="0"/>
              </a:rPr>
              <a:t>   </a:t>
            </a:r>
            <a:r>
              <a:rPr lang="ru-RU" dirty="0" smtClean="0">
                <a:solidFill>
                  <a:srgbClr val="2E3192"/>
                </a:solidFill>
                <a:latin typeface="Cambria" panose="02040503050406030204" pitchFamily="18" charset="0"/>
              </a:rPr>
              <a:t>в аудиториях ППЭ (ЕГЭ)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rgbClr val="2E3192"/>
                </a:solidFill>
                <a:latin typeface="Cambria" panose="02040503050406030204" pitchFamily="18" charset="0"/>
              </a:rPr>
              <a:t>                                в штабе ППЭ            (ОГЭ) </a:t>
            </a:r>
            <a:endParaRPr lang="ru-RU" dirty="0">
              <a:solidFill>
                <a:srgbClr val="2E3192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2684958" y="3166033"/>
            <a:ext cx="1800200" cy="435550"/>
          </a:xfrm>
          <a:prstGeom prst="downArrow">
            <a:avLst/>
          </a:prstGeom>
          <a:gradFill>
            <a:gsLst>
              <a:gs pos="0">
                <a:sysClr val="window" lastClr="FFFFFF"/>
              </a:gs>
              <a:gs pos="100000">
                <a:srgbClr val="C00000">
                  <a:lumMod val="72000"/>
                  <a:lumOff val="28000"/>
                </a:srgbClr>
              </a:gs>
              <a:gs pos="100000">
                <a:srgbClr val="C00000"/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8552" y="627075"/>
            <a:ext cx="3048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WWW.SMOTRIEGE.RU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5"/>
          <a:stretch/>
        </p:blipFill>
        <p:spPr>
          <a:xfrm>
            <a:off x="107504" y="692696"/>
            <a:ext cx="166117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3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едеральная служба по надзору в сфере образования и науки (Рособрнадзор) ( видеонаблюдение за ЕГЭ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0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77" y="-110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542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4176</TotalTime>
  <Words>787</Words>
  <Application>Microsoft Office PowerPoint</Application>
  <PresentationFormat>Экран (4:3)</PresentationFormat>
  <Paragraphs>163</Paragraphs>
  <Slides>33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Calibri</vt:lpstr>
      <vt:lpstr>Cambria</vt:lpstr>
      <vt:lpstr>Georgia</vt:lpstr>
      <vt:lpstr>Monotype Corsiva</vt:lpstr>
      <vt:lpstr>Tahoma</vt:lpstr>
      <vt:lpstr>Times New Roman</vt:lpstr>
      <vt:lpstr>Verdana</vt:lpstr>
      <vt:lpstr>Wingdings</vt:lpstr>
      <vt:lpstr>Wingdings 2</vt:lpstr>
      <vt:lpstr>Wingdings 3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ПОДАВЛЕНИЕ СИГНАЛА СОТОВОЙ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Апелляция участника  ЕГЭ</vt:lpstr>
      <vt:lpstr>Презентация PowerPoint</vt:lpstr>
      <vt:lpstr>Презентация PowerPoint</vt:lpstr>
      <vt:lpstr>Презентация PowerPoint</vt:lpstr>
      <vt:lpstr>Пробные  экзамены</vt:lpstr>
      <vt:lpstr>Пробные  экзамены</vt:lpstr>
      <vt:lpstr>Презентация PowerPoint</vt:lpstr>
      <vt:lpstr>Результаты   ЕГЭ</vt:lpstr>
      <vt:lpstr>Презентация PowerPoint</vt:lpstr>
      <vt:lpstr>Презентация PowerPoint</vt:lpstr>
    </vt:vector>
  </TitlesOfParts>
  <Company>Рособрнадзор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Асланова Улькяр Теймуровна</dc:creator>
  <cp:lastModifiedBy>Терещенко</cp:lastModifiedBy>
  <cp:revision>266</cp:revision>
  <cp:lastPrinted>2014-10-09T17:27:59Z</cp:lastPrinted>
  <dcterms:created xsi:type="dcterms:W3CDTF">2014-10-08T15:07:29Z</dcterms:created>
  <dcterms:modified xsi:type="dcterms:W3CDTF">2023-12-01T12:40:58Z</dcterms:modified>
</cp:coreProperties>
</file>