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58" r:id="rId3"/>
    <p:sldId id="361" r:id="rId4"/>
    <p:sldId id="360" r:id="rId5"/>
    <p:sldId id="369" r:id="rId6"/>
    <p:sldId id="372" r:id="rId7"/>
    <p:sldId id="368" r:id="rId8"/>
    <p:sldId id="351" r:id="rId9"/>
    <p:sldId id="365" r:id="rId10"/>
    <p:sldId id="370" r:id="rId11"/>
    <p:sldId id="371" r:id="rId12"/>
    <p:sldId id="367" r:id="rId13"/>
    <p:sldId id="374" r:id="rId14"/>
    <p:sldId id="325" r:id="rId15"/>
    <p:sldId id="326" r:id="rId16"/>
    <p:sldId id="359" r:id="rId17"/>
    <p:sldId id="364" r:id="rId18"/>
    <p:sldId id="363" r:id="rId19"/>
    <p:sldId id="327" r:id="rId20"/>
    <p:sldId id="373" r:id="rId21"/>
    <p:sldId id="366" r:id="rId22"/>
    <p:sldId id="354" r:id="rId23"/>
    <p:sldId id="356" r:id="rId24"/>
    <p:sldId id="355" r:id="rId25"/>
    <p:sldId id="321" r:id="rId26"/>
    <p:sldId id="322" r:id="rId27"/>
    <p:sldId id="323" r:id="rId28"/>
    <p:sldId id="353" r:id="rId29"/>
    <p:sldId id="352" r:id="rId30"/>
    <p:sldId id="344" r:id="rId31"/>
    <p:sldId id="349" r:id="rId32"/>
    <p:sldId id="357" r:id="rId33"/>
    <p:sldId id="317" r:id="rId34"/>
  </p:sldIdLst>
  <p:sldSz cx="12192000" cy="6858000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1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0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F41B76-3E94-4D77-9E68-81A9934A2DFC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F3C42D-356D-4EA7-B179-D539B57FF00F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школа</a:t>
          </a:r>
          <a:endParaRPr lang="ru-RU" dirty="0">
            <a:latin typeface="Cambria" panose="02040503050406030204" pitchFamily="18" charset="0"/>
          </a:endParaRPr>
        </a:p>
      </dgm:t>
    </dgm:pt>
    <dgm:pt modelId="{48A964D3-3BBB-4A82-A544-48022AA8CFEE}" type="parTrans" cxnId="{5F197499-8E2D-437A-813C-11B10261FD72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D046564E-A80F-47D8-9F99-155B7C3CE62E}" type="sibTrans" cxnId="{5F197499-8E2D-437A-813C-11B10261FD72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0549F48B-F608-46AF-87A0-EA8D92E3DAE0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Cambria" panose="02040503050406030204" pitchFamily="18" charset="0"/>
            </a:rPr>
            <a:t>заранее</a:t>
          </a:r>
          <a:r>
            <a:rPr lang="ru-RU" dirty="0" smtClean="0">
              <a:latin typeface="Cambria" panose="02040503050406030204" pitchFamily="18" charset="0"/>
            </a:rPr>
            <a:t> распечатаны комплекты бланков для </a:t>
          </a:r>
          <a:r>
            <a:rPr lang="ru-RU" b="1" dirty="0" smtClean="0">
              <a:solidFill>
                <a:srgbClr val="FF0000"/>
              </a:solidFill>
              <a:latin typeface="Cambria" panose="02040503050406030204" pitchFamily="18" charset="0"/>
            </a:rPr>
            <a:t>каждого</a:t>
          </a:r>
          <a:r>
            <a:rPr lang="ru-RU" dirty="0" smtClean="0">
              <a:latin typeface="Cambria" panose="02040503050406030204" pitchFamily="18" charset="0"/>
            </a:rPr>
            <a:t> участника индивидуально из спец ПО (</a:t>
          </a:r>
          <a:r>
            <a:rPr lang="ru-RU" dirty="0" smtClean="0">
              <a:solidFill>
                <a:srgbClr val="FF0000"/>
              </a:solidFill>
              <a:latin typeface="Cambria" panose="02040503050406030204" pitchFamily="18" charset="0"/>
            </a:rPr>
            <a:t>не копировать одинаковые бланки!</a:t>
          </a:r>
          <a:r>
            <a:rPr lang="ru-RU" dirty="0" smtClean="0">
              <a:latin typeface="Cambria" panose="02040503050406030204" pitchFamily="18" charset="0"/>
            </a:rPr>
            <a:t>)  </a:t>
          </a:r>
          <a:endParaRPr lang="ru-RU" dirty="0">
            <a:latin typeface="Cambria" panose="02040503050406030204" pitchFamily="18" charset="0"/>
          </a:endParaRPr>
        </a:p>
      </dgm:t>
    </dgm:pt>
    <dgm:pt modelId="{16163F03-8C43-4556-8D6B-E5DEE3262D43}" type="parTrans" cxnId="{F4397ADB-DF5B-4FD5-88D2-CB0E49D37D8D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48BE914C-2972-41C2-B381-5C1C69E733EC}" type="sibTrans" cxnId="{F4397ADB-DF5B-4FD5-88D2-CB0E49D37D8D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B461AF55-AFD0-4CC8-8AB2-64D9344ED3FF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школа</a:t>
          </a:r>
          <a:endParaRPr lang="ru-RU" dirty="0">
            <a:latin typeface="Cambria" panose="02040503050406030204" pitchFamily="18" charset="0"/>
          </a:endParaRPr>
        </a:p>
      </dgm:t>
    </dgm:pt>
    <dgm:pt modelId="{BC0E6C27-C2F1-4DFE-B7D8-92C7B5BA79A7}" type="parTrans" cxnId="{4E709860-E509-4FC0-A6BD-6FDEC68FE095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DA91D884-EB55-486E-96D1-B6DF641F5AF2}" type="sibTrans" cxnId="{4E709860-E509-4FC0-A6BD-6FDEC68FE095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E98FDEA9-3140-4D13-8092-CDF7E9199A40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Cambria" panose="02040503050406030204" pitchFamily="18" charset="0"/>
            </a:rPr>
            <a:t>СРАЗУ</a:t>
          </a:r>
          <a:r>
            <a:rPr lang="ru-RU" dirty="0" smtClean="0">
              <a:latin typeface="Cambria" panose="02040503050406030204" pitchFamily="18" charset="0"/>
            </a:rPr>
            <a:t> после получения тем сочинений (текстов изложений) они распечатываются техническим специалистом и выдаются члену комиссии в аудитории (желательно для каждого учащегося)</a:t>
          </a:r>
          <a:endParaRPr lang="ru-RU" dirty="0">
            <a:latin typeface="Cambria" panose="02040503050406030204" pitchFamily="18" charset="0"/>
          </a:endParaRPr>
        </a:p>
      </dgm:t>
    </dgm:pt>
    <dgm:pt modelId="{B1CF035A-FE54-4236-978D-933D195D493B}" type="parTrans" cxnId="{3D7D1943-8E60-44A1-BA14-1E0F42BEDF3E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47D53C09-CC68-4D42-9A7F-8DF536355797}" type="sibTrans" cxnId="{3D7D1943-8E60-44A1-BA14-1E0F42BEDF3E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945D9D6D-337E-4838-8AE6-F3E902C084D3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школа</a:t>
          </a:r>
          <a:endParaRPr lang="ru-RU" dirty="0">
            <a:latin typeface="Cambria" panose="02040503050406030204" pitchFamily="18" charset="0"/>
          </a:endParaRPr>
        </a:p>
      </dgm:t>
    </dgm:pt>
    <dgm:pt modelId="{637F3CE8-5DF8-4264-8C64-2DF7ECE312B5}" type="parTrans" cxnId="{8201C3EE-C84D-4FD4-BF8D-B831CE573C63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7A616212-6680-4998-ADBD-3A637DAABCAE}" type="sibTrans" cxnId="{8201C3EE-C84D-4FD4-BF8D-B831CE573C63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0255FFF0-07EA-44F4-A703-4313466B08F8}">
      <dgm:prSet phldrT="[Текст]" custT="1"/>
      <dgm:spPr/>
      <dgm:t>
        <a:bodyPr/>
        <a:lstStyle/>
        <a:p>
          <a:r>
            <a:rPr lang="ru-RU" sz="2500" dirty="0" smtClean="0">
              <a:latin typeface="Cambria" panose="02040503050406030204" pitchFamily="18" charset="0"/>
            </a:rPr>
            <a:t>после написания сочинения </a:t>
          </a:r>
          <a:r>
            <a:rPr lang="ru-RU" sz="2500" b="1" dirty="0" smtClean="0">
              <a:solidFill>
                <a:srgbClr val="FF0000"/>
              </a:solidFill>
              <a:latin typeface="Cambria" panose="02040503050406030204" pitchFamily="18" charset="0"/>
            </a:rPr>
            <a:t>все бланки</a:t>
          </a:r>
          <a:r>
            <a:rPr lang="ru-RU" sz="2500" b="1" dirty="0" smtClean="0">
              <a:latin typeface="Cambria" panose="02040503050406030204" pitchFamily="18" charset="0"/>
            </a:rPr>
            <a:t> </a:t>
          </a:r>
          <a:r>
            <a:rPr lang="ru-RU" sz="2500" dirty="0" smtClean="0">
              <a:solidFill>
                <a:srgbClr val="FF0000"/>
              </a:solidFill>
              <a:latin typeface="Cambria" panose="02040503050406030204" pitchFamily="18" charset="0"/>
            </a:rPr>
            <a:t>передаются</a:t>
          </a:r>
          <a:r>
            <a:rPr lang="ru-RU" sz="2500" dirty="0" smtClean="0">
              <a:latin typeface="Cambria" panose="02040503050406030204" pitchFamily="18" charset="0"/>
            </a:rPr>
            <a:t> директору школы, </a:t>
          </a:r>
          <a:r>
            <a:rPr lang="ru-RU" sz="2500" dirty="0" smtClean="0">
              <a:solidFill>
                <a:srgbClr val="FF0000"/>
              </a:solidFill>
              <a:latin typeface="Cambria" panose="02040503050406030204" pitchFamily="18" charset="0"/>
            </a:rPr>
            <a:t>бланки записи и регистрации </a:t>
          </a:r>
          <a:r>
            <a:rPr lang="ru-RU" sz="3600" b="1" dirty="0" smtClean="0">
              <a:solidFill>
                <a:srgbClr val="FF0000"/>
              </a:solidFill>
              <a:latin typeface="Cambria" panose="02040503050406030204" pitchFamily="18" charset="0"/>
            </a:rPr>
            <a:t>ксерокопируются</a:t>
          </a:r>
          <a:r>
            <a:rPr lang="ru-RU" sz="2500" dirty="0" smtClean="0">
              <a:latin typeface="Cambria" panose="02040503050406030204" pitchFamily="18" charset="0"/>
            </a:rPr>
            <a:t> техническим специалистом</a:t>
          </a:r>
          <a:endParaRPr lang="ru-RU" sz="2500" dirty="0">
            <a:latin typeface="Cambria" panose="02040503050406030204" pitchFamily="18" charset="0"/>
          </a:endParaRPr>
        </a:p>
      </dgm:t>
    </dgm:pt>
    <dgm:pt modelId="{7A679AE6-9CD1-41FB-8B61-B0846398FC78}" type="parTrans" cxnId="{308202AB-C100-48D0-974F-AB83572B6F08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9D9DB7BE-C60D-43ED-A87E-532C195B3246}" type="sibTrans" cxnId="{308202AB-C100-48D0-974F-AB83572B6F08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DBFB0CC0-7B30-4C5B-B979-EB5FF813EE3C}" type="pres">
      <dgm:prSet presAssocID="{18F41B76-3E94-4D77-9E68-81A9934A2DF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DB0B22-9D6F-401A-9EF3-9966934347A2}" type="pres">
      <dgm:prSet presAssocID="{49F3C42D-356D-4EA7-B179-D539B57FF00F}" presName="composite" presStyleCnt="0"/>
      <dgm:spPr/>
      <dgm:t>
        <a:bodyPr/>
        <a:lstStyle/>
        <a:p>
          <a:endParaRPr lang="ru-RU"/>
        </a:p>
      </dgm:t>
    </dgm:pt>
    <dgm:pt modelId="{5B44AA1B-93CC-4112-B11E-3024DC4B8014}" type="pres">
      <dgm:prSet presAssocID="{49F3C42D-356D-4EA7-B179-D539B57FF00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9A8F2-79EF-41C9-BB93-A148B41A927F}" type="pres">
      <dgm:prSet presAssocID="{49F3C42D-356D-4EA7-B179-D539B57FF00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58F72-B814-48F5-AB49-1E1ED758EE2E}" type="pres">
      <dgm:prSet presAssocID="{D046564E-A80F-47D8-9F99-155B7C3CE62E}" presName="sp" presStyleCnt="0"/>
      <dgm:spPr/>
      <dgm:t>
        <a:bodyPr/>
        <a:lstStyle/>
        <a:p>
          <a:endParaRPr lang="ru-RU"/>
        </a:p>
      </dgm:t>
    </dgm:pt>
    <dgm:pt modelId="{3B19D26D-59E0-453B-A92F-9E12197B8F87}" type="pres">
      <dgm:prSet presAssocID="{B461AF55-AFD0-4CC8-8AB2-64D9344ED3FF}" presName="composite" presStyleCnt="0"/>
      <dgm:spPr/>
      <dgm:t>
        <a:bodyPr/>
        <a:lstStyle/>
        <a:p>
          <a:endParaRPr lang="ru-RU"/>
        </a:p>
      </dgm:t>
    </dgm:pt>
    <dgm:pt modelId="{334BF070-7D5A-4A03-AAED-7B489C35A735}" type="pres">
      <dgm:prSet presAssocID="{B461AF55-AFD0-4CC8-8AB2-64D9344ED3F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C3B9A-7AA0-46DD-8EF7-25E8083A7388}" type="pres">
      <dgm:prSet presAssocID="{B461AF55-AFD0-4CC8-8AB2-64D9344ED3F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5BD92D-0C63-430D-B221-07F0141698BB}" type="pres">
      <dgm:prSet presAssocID="{DA91D884-EB55-486E-96D1-B6DF641F5AF2}" presName="sp" presStyleCnt="0"/>
      <dgm:spPr/>
      <dgm:t>
        <a:bodyPr/>
        <a:lstStyle/>
        <a:p>
          <a:endParaRPr lang="ru-RU"/>
        </a:p>
      </dgm:t>
    </dgm:pt>
    <dgm:pt modelId="{17500BD1-2337-4460-A546-49E2260DD9B4}" type="pres">
      <dgm:prSet presAssocID="{945D9D6D-337E-4838-8AE6-F3E902C084D3}" presName="composite" presStyleCnt="0"/>
      <dgm:spPr/>
      <dgm:t>
        <a:bodyPr/>
        <a:lstStyle/>
        <a:p>
          <a:endParaRPr lang="ru-RU"/>
        </a:p>
      </dgm:t>
    </dgm:pt>
    <dgm:pt modelId="{D9A11FD4-38C1-4129-AA05-D2446F0CFE8D}" type="pres">
      <dgm:prSet presAssocID="{945D9D6D-337E-4838-8AE6-F3E902C084D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D628BC-910B-49B7-8D21-9595DA153926}" type="pres">
      <dgm:prSet presAssocID="{945D9D6D-337E-4838-8AE6-F3E902C084D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ED5081-DD23-4241-B1F9-88255D2D658D}" type="presOf" srcId="{49F3C42D-356D-4EA7-B179-D539B57FF00F}" destId="{5B44AA1B-93CC-4112-B11E-3024DC4B8014}" srcOrd="0" destOrd="0" presId="urn:microsoft.com/office/officeart/2005/8/layout/chevron2"/>
    <dgm:cxn modelId="{308202AB-C100-48D0-974F-AB83572B6F08}" srcId="{945D9D6D-337E-4838-8AE6-F3E902C084D3}" destId="{0255FFF0-07EA-44F4-A703-4313466B08F8}" srcOrd="0" destOrd="0" parTransId="{7A679AE6-9CD1-41FB-8B61-B0846398FC78}" sibTransId="{9D9DB7BE-C60D-43ED-A87E-532C195B3246}"/>
    <dgm:cxn modelId="{4E709860-E509-4FC0-A6BD-6FDEC68FE095}" srcId="{18F41B76-3E94-4D77-9E68-81A9934A2DFC}" destId="{B461AF55-AFD0-4CC8-8AB2-64D9344ED3FF}" srcOrd="1" destOrd="0" parTransId="{BC0E6C27-C2F1-4DFE-B7D8-92C7B5BA79A7}" sibTransId="{DA91D884-EB55-486E-96D1-B6DF641F5AF2}"/>
    <dgm:cxn modelId="{ABBC35AC-5448-49DA-A182-5F6439B70EA8}" type="presOf" srcId="{945D9D6D-337E-4838-8AE6-F3E902C084D3}" destId="{D9A11FD4-38C1-4129-AA05-D2446F0CFE8D}" srcOrd="0" destOrd="0" presId="urn:microsoft.com/office/officeart/2005/8/layout/chevron2"/>
    <dgm:cxn modelId="{6551981B-706B-481A-A4D6-77F29CBDC4EC}" type="presOf" srcId="{B461AF55-AFD0-4CC8-8AB2-64D9344ED3FF}" destId="{334BF070-7D5A-4A03-AAED-7B489C35A735}" srcOrd="0" destOrd="0" presId="urn:microsoft.com/office/officeart/2005/8/layout/chevron2"/>
    <dgm:cxn modelId="{6597E16C-1B1F-4345-B07C-929FBEE0A7F7}" type="presOf" srcId="{18F41B76-3E94-4D77-9E68-81A9934A2DFC}" destId="{DBFB0CC0-7B30-4C5B-B979-EB5FF813EE3C}" srcOrd="0" destOrd="0" presId="urn:microsoft.com/office/officeart/2005/8/layout/chevron2"/>
    <dgm:cxn modelId="{F4397ADB-DF5B-4FD5-88D2-CB0E49D37D8D}" srcId="{49F3C42D-356D-4EA7-B179-D539B57FF00F}" destId="{0549F48B-F608-46AF-87A0-EA8D92E3DAE0}" srcOrd="0" destOrd="0" parTransId="{16163F03-8C43-4556-8D6B-E5DEE3262D43}" sibTransId="{48BE914C-2972-41C2-B381-5C1C69E733EC}"/>
    <dgm:cxn modelId="{8201C3EE-C84D-4FD4-BF8D-B831CE573C63}" srcId="{18F41B76-3E94-4D77-9E68-81A9934A2DFC}" destId="{945D9D6D-337E-4838-8AE6-F3E902C084D3}" srcOrd="2" destOrd="0" parTransId="{637F3CE8-5DF8-4264-8C64-2DF7ECE312B5}" sibTransId="{7A616212-6680-4998-ADBD-3A637DAABCAE}"/>
    <dgm:cxn modelId="{DA0B641C-3C0B-4237-99B4-C0AB49DDB178}" type="presOf" srcId="{0255FFF0-07EA-44F4-A703-4313466B08F8}" destId="{09D628BC-910B-49B7-8D21-9595DA153926}" srcOrd="0" destOrd="0" presId="urn:microsoft.com/office/officeart/2005/8/layout/chevron2"/>
    <dgm:cxn modelId="{04A86EF8-67AB-4940-80D4-CEDDA88EB249}" type="presOf" srcId="{0549F48B-F608-46AF-87A0-EA8D92E3DAE0}" destId="{0959A8F2-79EF-41C9-BB93-A148B41A927F}" srcOrd="0" destOrd="0" presId="urn:microsoft.com/office/officeart/2005/8/layout/chevron2"/>
    <dgm:cxn modelId="{4236F3DC-A867-4824-9452-A81FAEC1E7F0}" type="presOf" srcId="{E98FDEA9-3140-4D13-8092-CDF7E9199A40}" destId="{112C3B9A-7AA0-46DD-8EF7-25E8083A7388}" srcOrd="0" destOrd="0" presId="urn:microsoft.com/office/officeart/2005/8/layout/chevron2"/>
    <dgm:cxn modelId="{3D7D1943-8E60-44A1-BA14-1E0F42BEDF3E}" srcId="{B461AF55-AFD0-4CC8-8AB2-64D9344ED3FF}" destId="{E98FDEA9-3140-4D13-8092-CDF7E9199A40}" srcOrd="0" destOrd="0" parTransId="{B1CF035A-FE54-4236-978D-933D195D493B}" sibTransId="{47D53C09-CC68-4D42-9A7F-8DF536355797}"/>
    <dgm:cxn modelId="{5F197499-8E2D-437A-813C-11B10261FD72}" srcId="{18F41B76-3E94-4D77-9E68-81A9934A2DFC}" destId="{49F3C42D-356D-4EA7-B179-D539B57FF00F}" srcOrd="0" destOrd="0" parTransId="{48A964D3-3BBB-4A82-A544-48022AA8CFEE}" sibTransId="{D046564E-A80F-47D8-9F99-155B7C3CE62E}"/>
    <dgm:cxn modelId="{027F84EB-2DC9-4DB5-B589-04236D25957B}" type="presParOf" srcId="{DBFB0CC0-7B30-4C5B-B979-EB5FF813EE3C}" destId="{E6DB0B22-9D6F-401A-9EF3-9966934347A2}" srcOrd="0" destOrd="0" presId="urn:microsoft.com/office/officeart/2005/8/layout/chevron2"/>
    <dgm:cxn modelId="{D695071A-A778-407C-BDC6-7F6B0E5A06BC}" type="presParOf" srcId="{E6DB0B22-9D6F-401A-9EF3-9966934347A2}" destId="{5B44AA1B-93CC-4112-B11E-3024DC4B8014}" srcOrd="0" destOrd="0" presId="urn:microsoft.com/office/officeart/2005/8/layout/chevron2"/>
    <dgm:cxn modelId="{6A145E96-1A54-4A28-A32F-8D1347C202E0}" type="presParOf" srcId="{E6DB0B22-9D6F-401A-9EF3-9966934347A2}" destId="{0959A8F2-79EF-41C9-BB93-A148B41A927F}" srcOrd="1" destOrd="0" presId="urn:microsoft.com/office/officeart/2005/8/layout/chevron2"/>
    <dgm:cxn modelId="{215D1504-C50A-43AE-8987-FC6461521BCA}" type="presParOf" srcId="{DBFB0CC0-7B30-4C5B-B979-EB5FF813EE3C}" destId="{6D758F72-B814-48F5-AB49-1E1ED758EE2E}" srcOrd="1" destOrd="0" presId="urn:microsoft.com/office/officeart/2005/8/layout/chevron2"/>
    <dgm:cxn modelId="{4FAA196E-A085-4FBB-9CBF-E713FE078F0B}" type="presParOf" srcId="{DBFB0CC0-7B30-4C5B-B979-EB5FF813EE3C}" destId="{3B19D26D-59E0-453B-A92F-9E12197B8F87}" srcOrd="2" destOrd="0" presId="urn:microsoft.com/office/officeart/2005/8/layout/chevron2"/>
    <dgm:cxn modelId="{9B6D4EE8-7A61-46F7-AB69-80F783332842}" type="presParOf" srcId="{3B19D26D-59E0-453B-A92F-9E12197B8F87}" destId="{334BF070-7D5A-4A03-AAED-7B489C35A735}" srcOrd="0" destOrd="0" presId="urn:microsoft.com/office/officeart/2005/8/layout/chevron2"/>
    <dgm:cxn modelId="{EBE8A4F2-0EAF-4388-AA86-DFF1EED56C81}" type="presParOf" srcId="{3B19D26D-59E0-453B-A92F-9E12197B8F87}" destId="{112C3B9A-7AA0-46DD-8EF7-25E8083A7388}" srcOrd="1" destOrd="0" presId="urn:microsoft.com/office/officeart/2005/8/layout/chevron2"/>
    <dgm:cxn modelId="{29BB0994-A8EB-4AD7-8038-DA3E5B35CC02}" type="presParOf" srcId="{DBFB0CC0-7B30-4C5B-B979-EB5FF813EE3C}" destId="{C35BD92D-0C63-430D-B221-07F0141698BB}" srcOrd="3" destOrd="0" presId="urn:microsoft.com/office/officeart/2005/8/layout/chevron2"/>
    <dgm:cxn modelId="{6850AA2F-DDDC-4A7F-8446-68367E6139DF}" type="presParOf" srcId="{DBFB0CC0-7B30-4C5B-B979-EB5FF813EE3C}" destId="{17500BD1-2337-4460-A546-49E2260DD9B4}" srcOrd="4" destOrd="0" presId="urn:microsoft.com/office/officeart/2005/8/layout/chevron2"/>
    <dgm:cxn modelId="{9DACC910-10D4-4C8D-B1D0-C624949E51A5}" type="presParOf" srcId="{17500BD1-2337-4460-A546-49E2260DD9B4}" destId="{D9A11FD4-38C1-4129-AA05-D2446F0CFE8D}" srcOrd="0" destOrd="0" presId="urn:microsoft.com/office/officeart/2005/8/layout/chevron2"/>
    <dgm:cxn modelId="{899D48C3-3FBD-4579-B275-CE2102E3D9F5}" type="presParOf" srcId="{17500BD1-2337-4460-A546-49E2260DD9B4}" destId="{09D628BC-910B-49B7-8D21-9595DA15392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F41B76-3E94-4D77-9E68-81A9934A2DFC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F3C42D-356D-4EA7-B179-D539B57FF00F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школа</a:t>
          </a:r>
          <a:endParaRPr lang="ru-RU" dirty="0">
            <a:latin typeface="Cambria" panose="02040503050406030204" pitchFamily="18" charset="0"/>
          </a:endParaRPr>
        </a:p>
      </dgm:t>
    </dgm:pt>
    <dgm:pt modelId="{48A964D3-3BBB-4A82-A544-48022AA8CFEE}" type="parTrans" cxnId="{5F197499-8E2D-437A-813C-11B10261FD72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D046564E-A80F-47D8-9F99-155B7C3CE62E}" type="sibTrans" cxnId="{5F197499-8E2D-437A-813C-11B10261FD72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B461AF55-AFD0-4CC8-8AB2-64D9344ED3FF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школа</a:t>
          </a:r>
          <a:endParaRPr lang="ru-RU" dirty="0">
            <a:latin typeface="Cambria" panose="02040503050406030204" pitchFamily="18" charset="0"/>
          </a:endParaRPr>
        </a:p>
      </dgm:t>
    </dgm:pt>
    <dgm:pt modelId="{BC0E6C27-C2F1-4DFE-B7D8-92C7B5BA79A7}" type="parTrans" cxnId="{4E709860-E509-4FC0-A6BD-6FDEC68FE095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DA91D884-EB55-486E-96D1-B6DF641F5AF2}" type="sibTrans" cxnId="{4E709860-E509-4FC0-A6BD-6FDEC68FE095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E98FDEA9-3140-4D13-8092-CDF7E9199A40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FF0000"/>
              </a:solidFill>
              <a:latin typeface="Cambria" panose="02040503050406030204" pitchFamily="18" charset="0"/>
            </a:rPr>
            <a:t>ответственный</a:t>
          </a:r>
          <a:r>
            <a:rPr lang="ru-RU" sz="2700" b="1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ru-RU" sz="2700" dirty="0" smtClean="0">
              <a:latin typeface="Cambria" panose="02040503050406030204" pitchFamily="18" charset="0"/>
            </a:rPr>
            <a:t>сотрудник, назначенный директором ОО, </a:t>
          </a:r>
          <a:r>
            <a:rPr lang="ru-RU" sz="2700" dirty="0" smtClean="0">
              <a:solidFill>
                <a:srgbClr val="FF0000"/>
              </a:solidFill>
              <a:latin typeface="Cambria" panose="02040503050406030204" pitchFamily="18" charset="0"/>
            </a:rPr>
            <a:t>заполняет оригиналы </a:t>
          </a:r>
          <a:r>
            <a:rPr lang="ru-RU" sz="2700" dirty="0" smtClean="0">
              <a:latin typeface="Cambria" panose="02040503050406030204" pitchFamily="18" charset="0"/>
            </a:rPr>
            <a:t>бланков регистрации в части оценки</a:t>
          </a:r>
          <a:endParaRPr lang="ru-RU" sz="2700" dirty="0">
            <a:latin typeface="Cambria" panose="02040503050406030204" pitchFamily="18" charset="0"/>
          </a:endParaRPr>
        </a:p>
      </dgm:t>
    </dgm:pt>
    <dgm:pt modelId="{B1CF035A-FE54-4236-978D-933D195D493B}" type="parTrans" cxnId="{3D7D1943-8E60-44A1-BA14-1E0F42BEDF3E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47D53C09-CC68-4D42-9A7F-8DF536355797}" type="sibTrans" cxnId="{3D7D1943-8E60-44A1-BA14-1E0F42BEDF3E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945D9D6D-337E-4838-8AE6-F3E902C084D3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МОУО</a:t>
          </a:r>
          <a:endParaRPr lang="ru-RU" dirty="0">
            <a:latin typeface="Cambria" panose="02040503050406030204" pitchFamily="18" charset="0"/>
          </a:endParaRPr>
        </a:p>
      </dgm:t>
    </dgm:pt>
    <dgm:pt modelId="{637F3CE8-5DF8-4264-8C64-2DF7ECE312B5}" type="parTrans" cxnId="{8201C3EE-C84D-4FD4-BF8D-B831CE573C63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7A616212-6680-4998-ADBD-3A637DAABCAE}" type="sibTrans" cxnId="{8201C3EE-C84D-4FD4-BF8D-B831CE573C63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0255FFF0-07EA-44F4-A703-4313466B08F8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бланки регистрации в конвертах не позднее </a:t>
          </a:r>
          <a:r>
            <a:rPr lang="ru-RU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1</a:t>
          </a:r>
          <a:r>
            <a:rPr lang="en-US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1</a:t>
          </a:r>
          <a:r>
            <a:rPr lang="ru-RU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.12.201</a:t>
          </a:r>
          <a:r>
            <a:rPr lang="en-US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8</a:t>
          </a:r>
          <a:r>
            <a:rPr lang="ru-RU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г.</a:t>
          </a:r>
          <a:r>
            <a:rPr lang="ru-RU" u="sng" dirty="0" smtClean="0">
              <a:latin typeface="Cambria" panose="02040503050406030204" pitchFamily="18" charset="0"/>
            </a:rPr>
            <a:t> </a:t>
          </a:r>
          <a:r>
            <a:rPr lang="ru-RU" dirty="0" smtClean="0">
              <a:latin typeface="Cambria" panose="02040503050406030204" pitchFamily="18" charset="0"/>
            </a:rPr>
            <a:t>передаются в РОЦОИСО для дальнейшей обработки</a:t>
          </a:r>
          <a:endParaRPr lang="ru-RU" dirty="0">
            <a:latin typeface="Cambria" panose="02040503050406030204" pitchFamily="18" charset="0"/>
          </a:endParaRPr>
        </a:p>
      </dgm:t>
    </dgm:pt>
    <dgm:pt modelId="{7A679AE6-9CD1-41FB-8B61-B0846398FC78}" type="parTrans" cxnId="{308202AB-C100-48D0-974F-AB83572B6F08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9D9DB7BE-C60D-43ED-A87E-532C195B3246}" type="sibTrans" cxnId="{308202AB-C100-48D0-974F-AB83572B6F08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0549F48B-F608-46AF-87A0-EA8D92E3DAE0}">
      <dgm:prSet phldrT="[Текст]" custT="1"/>
      <dgm:spPr/>
      <dgm:t>
        <a:bodyPr/>
        <a:lstStyle/>
        <a:p>
          <a:r>
            <a:rPr lang="ru-RU" sz="2600" dirty="0" smtClean="0">
              <a:latin typeface="Cambria" panose="02040503050406030204" pitchFamily="18" charset="0"/>
            </a:rPr>
            <a:t>члены (эксперты) школьной комиссии в течение </a:t>
          </a:r>
          <a:r>
            <a:rPr lang="ru-RU" sz="4000" b="1" dirty="0" smtClean="0">
              <a:solidFill>
                <a:srgbClr val="FF0000"/>
              </a:solidFill>
              <a:latin typeface="Cambria" panose="02040503050406030204" pitchFamily="18" charset="0"/>
            </a:rPr>
            <a:t>4 дней </a:t>
          </a:r>
          <a:r>
            <a:rPr lang="ru-RU" sz="2600" dirty="0" smtClean="0">
              <a:latin typeface="Cambria" panose="02040503050406030204" pitchFamily="18" charset="0"/>
            </a:rPr>
            <a:t>оценивают сочинения (изложение) </a:t>
          </a:r>
          <a:r>
            <a:rPr lang="ru-RU" sz="2600" b="1" dirty="0" smtClean="0">
              <a:solidFill>
                <a:srgbClr val="FF0000"/>
              </a:solidFill>
              <a:latin typeface="Cambria" panose="02040503050406030204" pitchFamily="18" charset="0"/>
            </a:rPr>
            <a:t>в соответствии с критериями</a:t>
          </a:r>
          <a:r>
            <a:rPr lang="ru-RU" sz="2600" dirty="0" smtClean="0">
              <a:latin typeface="Cambria" panose="02040503050406030204" pitchFamily="18" charset="0"/>
            </a:rPr>
            <a:t>, разработанными </a:t>
          </a:r>
          <a:r>
            <a:rPr lang="ru-RU" sz="2600" dirty="0" err="1" smtClean="0">
              <a:latin typeface="Cambria" panose="02040503050406030204" pitchFamily="18" charset="0"/>
            </a:rPr>
            <a:t>Рособрнадзором</a:t>
          </a:r>
          <a:endParaRPr lang="ru-RU" sz="2600" dirty="0">
            <a:latin typeface="Cambria" panose="02040503050406030204" pitchFamily="18" charset="0"/>
          </a:endParaRPr>
        </a:p>
      </dgm:t>
    </dgm:pt>
    <dgm:pt modelId="{48BE914C-2972-41C2-B381-5C1C69E733EC}" type="sibTrans" cxnId="{F4397ADB-DF5B-4FD5-88D2-CB0E49D37D8D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16163F03-8C43-4556-8D6B-E5DEE3262D43}" type="parTrans" cxnId="{F4397ADB-DF5B-4FD5-88D2-CB0E49D37D8D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DBFB0CC0-7B30-4C5B-B979-EB5FF813EE3C}" type="pres">
      <dgm:prSet presAssocID="{18F41B76-3E94-4D77-9E68-81A9934A2DF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DB0B22-9D6F-401A-9EF3-9966934347A2}" type="pres">
      <dgm:prSet presAssocID="{49F3C42D-356D-4EA7-B179-D539B57FF00F}" presName="composite" presStyleCnt="0"/>
      <dgm:spPr/>
    </dgm:pt>
    <dgm:pt modelId="{5B44AA1B-93CC-4112-B11E-3024DC4B8014}" type="pres">
      <dgm:prSet presAssocID="{49F3C42D-356D-4EA7-B179-D539B57FF00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9A8F2-79EF-41C9-BB93-A148B41A927F}" type="pres">
      <dgm:prSet presAssocID="{49F3C42D-356D-4EA7-B179-D539B57FF00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58F72-B814-48F5-AB49-1E1ED758EE2E}" type="pres">
      <dgm:prSet presAssocID="{D046564E-A80F-47D8-9F99-155B7C3CE62E}" presName="sp" presStyleCnt="0"/>
      <dgm:spPr/>
    </dgm:pt>
    <dgm:pt modelId="{3B19D26D-59E0-453B-A92F-9E12197B8F87}" type="pres">
      <dgm:prSet presAssocID="{B461AF55-AFD0-4CC8-8AB2-64D9344ED3FF}" presName="composite" presStyleCnt="0"/>
      <dgm:spPr/>
    </dgm:pt>
    <dgm:pt modelId="{334BF070-7D5A-4A03-AAED-7B489C35A735}" type="pres">
      <dgm:prSet presAssocID="{B461AF55-AFD0-4CC8-8AB2-64D9344ED3F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C3B9A-7AA0-46DD-8EF7-25E8083A7388}" type="pres">
      <dgm:prSet presAssocID="{B461AF55-AFD0-4CC8-8AB2-64D9344ED3F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5BD92D-0C63-430D-B221-07F0141698BB}" type="pres">
      <dgm:prSet presAssocID="{DA91D884-EB55-486E-96D1-B6DF641F5AF2}" presName="sp" presStyleCnt="0"/>
      <dgm:spPr/>
    </dgm:pt>
    <dgm:pt modelId="{17500BD1-2337-4460-A546-49E2260DD9B4}" type="pres">
      <dgm:prSet presAssocID="{945D9D6D-337E-4838-8AE6-F3E902C084D3}" presName="composite" presStyleCnt="0"/>
      <dgm:spPr/>
    </dgm:pt>
    <dgm:pt modelId="{D9A11FD4-38C1-4129-AA05-D2446F0CFE8D}" type="pres">
      <dgm:prSet presAssocID="{945D9D6D-337E-4838-8AE6-F3E902C084D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D628BC-910B-49B7-8D21-9595DA153926}" type="pres">
      <dgm:prSet presAssocID="{945D9D6D-337E-4838-8AE6-F3E902C084D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85B6DA-27B5-4E3F-A34A-7B7C09FE0B5A}" type="presOf" srcId="{B461AF55-AFD0-4CC8-8AB2-64D9344ED3FF}" destId="{334BF070-7D5A-4A03-AAED-7B489C35A735}" srcOrd="0" destOrd="0" presId="urn:microsoft.com/office/officeart/2005/8/layout/chevron2"/>
    <dgm:cxn modelId="{308202AB-C100-48D0-974F-AB83572B6F08}" srcId="{945D9D6D-337E-4838-8AE6-F3E902C084D3}" destId="{0255FFF0-07EA-44F4-A703-4313466B08F8}" srcOrd="0" destOrd="0" parTransId="{7A679AE6-9CD1-41FB-8B61-B0846398FC78}" sibTransId="{9D9DB7BE-C60D-43ED-A87E-532C195B3246}"/>
    <dgm:cxn modelId="{4E709860-E509-4FC0-A6BD-6FDEC68FE095}" srcId="{18F41B76-3E94-4D77-9E68-81A9934A2DFC}" destId="{B461AF55-AFD0-4CC8-8AB2-64D9344ED3FF}" srcOrd="1" destOrd="0" parTransId="{BC0E6C27-C2F1-4DFE-B7D8-92C7B5BA79A7}" sibTransId="{DA91D884-EB55-486E-96D1-B6DF641F5AF2}"/>
    <dgm:cxn modelId="{03753284-2C2D-442A-A11A-8672C887B4A2}" type="presOf" srcId="{49F3C42D-356D-4EA7-B179-D539B57FF00F}" destId="{5B44AA1B-93CC-4112-B11E-3024DC4B8014}" srcOrd="0" destOrd="0" presId="urn:microsoft.com/office/officeart/2005/8/layout/chevron2"/>
    <dgm:cxn modelId="{8687F5D6-4AC9-41FB-9960-3D0C7C580CCA}" type="presOf" srcId="{18F41B76-3E94-4D77-9E68-81A9934A2DFC}" destId="{DBFB0CC0-7B30-4C5B-B979-EB5FF813EE3C}" srcOrd="0" destOrd="0" presId="urn:microsoft.com/office/officeart/2005/8/layout/chevron2"/>
    <dgm:cxn modelId="{E6FC3F6C-9A30-44CC-ADEF-9E2E409B6035}" type="presOf" srcId="{945D9D6D-337E-4838-8AE6-F3E902C084D3}" destId="{D9A11FD4-38C1-4129-AA05-D2446F0CFE8D}" srcOrd="0" destOrd="0" presId="urn:microsoft.com/office/officeart/2005/8/layout/chevron2"/>
    <dgm:cxn modelId="{F4397ADB-DF5B-4FD5-88D2-CB0E49D37D8D}" srcId="{49F3C42D-356D-4EA7-B179-D539B57FF00F}" destId="{0549F48B-F608-46AF-87A0-EA8D92E3DAE0}" srcOrd="0" destOrd="0" parTransId="{16163F03-8C43-4556-8D6B-E5DEE3262D43}" sibTransId="{48BE914C-2972-41C2-B381-5C1C69E733EC}"/>
    <dgm:cxn modelId="{8201C3EE-C84D-4FD4-BF8D-B831CE573C63}" srcId="{18F41B76-3E94-4D77-9E68-81A9934A2DFC}" destId="{945D9D6D-337E-4838-8AE6-F3E902C084D3}" srcOrd="2" destOrd="0" parTransId="{637F3CE8-5DF8-4264-8C64-2DF7ECE312B5}" sibTransId="{7A616212-6680-4998-ADBD-3A637DAABCAE}"/>
    <dgm:cxn modelId="{B60052B2-1174-43C7-B777-1F0EBFA40773}" type="presOf" srcId="{0549F48B-F608-46AF-87A0-EA8D92E3DAE0}" destId="{0959A8F2-79EF-41C9-BB93-A148B41A927F}" srcOrd="0" destOrd="0" presId="urn:microsoft.com/office/officeart/2005/8/layout/chevron2"/>
    <dgm:cxn modelId="{78F194E9-5AB7-4BBA-8960-BAA49B88E454}" type="presOf" srcId="{0255FFF0-07EA-44F4-A703-4313466B08F8}" destId="{09D628BC-910B-49B7-8D21-9595DA153926}" srcOrd="0" destOrd="0" presId="urn:microsoft.com/office/officeart/2005/8/layout/chevron2"/>
    <dgm:cxn modelId="{3D7D1943-8E60-44A1-BA14-1E0F42BEDF3E}" srcId="{B461AF55-AFD0-4CC8-8AB2-64D9344ED3FF}" destId="{E98FDEA9-3140-4D13-8092-CDF7E9199A40}" srcOrd="0" destOrd="0" parTransId="{B1CF035A-FE54-4236-978D-933D195D493B}" sibTransId="{47D53C09-CC68-4D42-9A7F-8DF536355797}"/>
    <dgm:cxn modelId="{B85D6D12-C6B0-4645-B448-A7B01689ED59}" type="presOf" srcId="{E98FDEA9-3140-4D13-8092-CDF7E9199A40}" destId="{112C3B9A-7AA0-46DD-8EF7-25E8083A7388}" srcOrd="0" destOrd="0" presId="urn:microsoft.com/office/officeart/2005/8/layout/chevron2"/>
    <dgm:cxn modelId="{5F197499-8E2D-437A-813C-11B10261FD72}" srcId="{18F41B76-3E94-4D77-9E68-81A9934A2DFC}" destId="{49F3C42D-356D-4EA7-B179-D539B57FF00F}" srcOrd="0" destOrd="0" parTransId="{48A964D3-3BBB-4A82-A544-48022AA8CFEE}" sibTransId="{D046564E-A80F-47D8-9F99-155B7C3CE62E}"/>
    <dgm:cxn modelId="{79E6C29C-77AD-457B-B850-A60FAC49C0BF}" type="presParOf" srcId="{DBFB0CC0-7B30-4C5B-B979-EB5FF813EE3C}" destId="{E6DB0B22-9D6F-401A-9EF3-9966934347A2}" srcOrd="0" destOrd="0" presId="urn:microsoft.com/office/officeart/2005/8/layout/chevron2"/>
    <dgm:cxn modelId="{832D9AF9-FF87-42E3-BEC2-BF19EA572E4E}" type="presParOf" srcId="{E6DB0B22-9D6F-401A-9EF3-9966934347A2}" destId="{5B44AA1B-93CC-4112-B11E-3024DC4B8014}" srcOrd="0" destOrd="0" presId="urn:microsoft.com/office/officeart/2005/8/layout/chevron2"/>
    <dgm:cxn modelId="{E9F9010D-5BEF-4541-A854-0FAF4964700D}" type="presParOf" srcId="{E6DB0B22-9D6F-401A-9EF3-9966934347A2}" destId="{0959A8F2-79EF-41C9-BB93-A148B41A927F}" srcOrd="1" destOrd="0" presId="urn:microsoft.com/office/officeart/2005/8/layout/chevron2"/>
    <dgm:cxn modelId="{067833CD-FA1D-4409-8A55-7EEB54BF1605}" type="presParOf" srcId="{DBFB0CC0-7B30-4C5B-B979-EB5FF813EE3C}" destId="{6D758F72-B814-48F5-AB49-1E1ED758EE2E}" srcOrd="1" destOrd="0" presId="urn:microsoft.com/office/officeart/2005/8/layout/chevron2"/>
    <dgm:cxn modelId="{B902FC9E-E9A6-47A4-819B-76CA3F34192D}" type="presParOf" srcId="{DBFB0CC0-7B30-4C5B-B979-EB5FF813EE3C}" destId="{3B19D26D-59E0-453B-A92F-9E12197B8F87}" srcOrd="2" destOrd="0" presId="urn:microsoft.com/office/officeart/2005/8/layout/chevron2"/>
    <dgm:cxn modelId="{F7EC0633-B1FE-48ED-8176-79759B428E31}" type="presParOf" srcId="{3B19D26D-59E0-453B-A92F-9E12197B8F87}" destId="{334BF070-7D5A-4A03-AAED-7B489C35A735}" srcOrd="0" destOrd="0" presId="urn:microsoft.com/office/officeart/2005/8/layout/chevron2"/>
    <dgm:cxn modelId="{6647CAF7-00A6-4EF9-8690-502378FDAFC3}" type="presParOf" srcId="{3B19D26D-59E0-453B-A92F-9E12197B8F87}" destId="{112C3B9A-7AA0-46DD-8EF7-25E8083A7388}" srcOrd="1" destOrd="0" presId="urn:microsoft.com/office/officeart/2005/8/layout/chevron2"/>
    <dgm:cxn modelId="{21FE7469-7CD3-4981-A0EA-5364F3A448DB}" type="presParOf" srcId="{DBFB0CC0-7B30-4C5B-B979-EB5FF813EE3C}" destId="{C35BD92D-0C63-430D-B221-07F0141698BB}" srcOrd="3" destOrd="0" presId="urn:microsoft.com/office/officeart/2005/8/layout/chevron2"/>
    <dgm:cxn modelId="{5297A7DD-52BF-4DCE-9D93-317914A80049}" type="presParOf" srcId="{DBFB0CC0-7B30-4C5B-B979-EB5FF813EE3C}" destId="{17500BD1-2337-4460-A546-49E2260DD9B4}" srcOrd="4" destOrd="0" presId="urn:microsoft.com/office/officeart/2005/8/layout/chevron2"/>
    <dgm:cxn modelId="{FEF2E1BF-B2FD-42CF-8F2E-F26FC4EB7C7A}" type="presParOf" srcId="{17500BD1-2337-4460-A546-49E2260DD9B4}" destId="{D9A11FD4-38C1-4129-AA05-D2446F0CFE8D}" srcOrd="0" destOrd="0" presId="urn:microsoft.com/office/officeart/2005/8/layout/chevron2"/>
    <dgm:cxn modelId="{19D172E5-57BA-4830-BFBC-A0A50CB97FE0}" type="presParOf" srcId="{17500BD1-2337-4460-A546-49E2260DD9B4}" destId="{09D628BC-910B-49B7-8D21-9595DA15392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4AA1B-93CC-4112-B11E-3024DC4B8014}">
      <dsp:nvSpPr>
        <dsp:cNvPr id="0" name=""/>
        <dsp:cNvSpPr/>
      </dsp:nvSpPr>
      <dsp:spPr>
        <a:xfrm rot="5400000">
          <a:off x="-285974" y="290515"/>
          <a:ext cx="1906495" cy="133454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Cambria" panose="02040503050406030204" pitchFamily="18" charset="0"/>
            </a:rPr>
            <a:t>школа</a:t>
          </a:r>
          <a:endParaRPr lang="ru-RU" sz="3400" kern="1200" dirty="0">
            <a:latin typeface="Cambria" panose="02040503050406030204" pitchFamily="18" charset="0"/>
          </a:endParaRPr>
        </a:p>
      </dsp:txBody>
      <dsp:txXfrm rot="-5400000">
        <a:off x="1" y="671815"/>
        <a:ext cx="1334547" cy="571948"/>
      </dsp:txXfrm>
    </dsp:sp>
    <dsp:sp modelId="{0959A8F2-79EF-41C9-BB93-A148B41A927F}">
      <dsp:nvSpPr>
        <dsp:cNvPr id="0" name=""/>
        <dsp:cNvSpPr/>
      </dsp:nvSpPr>
      <dsp:spPr>
        <a:xfrm rot="5400000">
          <a:off x="5730005" y="-4390917"/>
          <a:ext cx="1239222" cy="100301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заранее</a:t>
          </a:r>
          <a:r>
            <a:rPr lang="ru-RU" sz="2500" kern="1200" dirty="0" smtClean="0">
              <a:latin typeface="Cambria" panose="02040503050406030204" pitchFamily="18" charset="0"/>
            </a:rPr>
            <a:t> распечатаны комплекты бланков для </a:t>
          </a:r>
          <a:r>
            <a:rPr lang="ru-RU" sz="25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каждого</a:t>
          </a:r>
          <a:r>
            <a:rPr lang="ru-RU" sz="2500" kern="1200" dirty="0" smtClean="0">
              <a:latin typeface="Cambria" panose="02040503050406030204" pitchFamily="18" charset="0"/>
            </a:rPr>
            <a:t> участника индивидуально из спец ПО (</a:t>
          </a:r>
          <a:r>
            <a:rPr lang="ru-RU" sz="2500" kern="1200" dirty="0" smtClean="0">
              <a:solidFill>
                <a:srgbClr val="FF0000"/>
              </a:solidFill>
              <a:latin typeface="Cambria" panose="02040503050406030204" pitchFamily="18" charset="0"/>
            </a:rPr>
            <a:t>не копировать одинаковые бланки!</a:t>
          </a:r>
          <a:r>
            <a:rPr lang="ru-RU" sz="2500" kern="1200" dirty="0" smtClean="0">
              <a:latin typeface="Cambria" panose="02040503050406030204" pitchFamily="18" charset="0"/>
            </a:rPr>
            <a:t>)  </a:t>
          </a:r>
          <a:endParaRPr lang="ru-RU" sz="2500" kern="1200" dirty="0">
            <a:latin typeface="Cambria" panose="02040503050406030204" pitchFamily="18" charset="0"/>
          </a:endParaRPr>
        </a:p>
      </dsp:txBody>
      <dsp:txXfrm rot="-5400000">
        <a:off x="1334547" y="65035"/>
        <a:ext cx="9969644" cy="1118234"/>
      </dsp:txXfrm>
    </dsp:sp>
    <dsp:sp modelId="{334BF070-7D5A-4A03-AAED-7B489C35A735}">
      <dsp:nvSpPr>
        <dsp:cNvPr id="0" name=""/>
        <dsp:cNvSpPr/>
      </dsp:nvSpPr>
      <dsp:spPr>
        <a:xfrm rot="5400000">
          <a:off x="-285974" y="2005995"/>
          <a:ext cx="1906495" cy="133454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Cambria" panose="02040503050406030204" pitchFamily="18" charset="0"/>
            </a:rPr>
            <a:t>школа</a:t>
          </a:r>
          <a:endParaRPr lang="ru-RU" sz="3400" kern="1200" dirty="0">
            <a:latin typeface="Cambria" panose="02040503050406030204" pitchFamily="18" charset="0"/>
          </a:endParaRPr>
        </a:p>
      </dsp:txBody>
      <dsp:txXfrm rot="-5400000">
        <a:off x="1" y="2387295"/>
        <a:ext cx="1334547" cy="571948"/>
      </dsp:txXfrm>
    </dsp:sp>
    <dsp:sp modelId="{112C3B9A-7AA0-46DD-8EF7-25E8083A7388}">
      <dsp:nvSpPr>
        <dsp:cNvPr id="0" name=""/>
        <dsp:cNvSpPr/>
      </dsp:nvSpPr>
      <dsp:spPr>
        <a:xfrm rot="5400000">
          <a:off x="5730005" y="-2675436"/>
          <a:ext cx="1239222" cy="100301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СРАЗУ</a:t>
          </a:r>
          <a:r>
            <a:rPr lang="ru-RU" sz="2500" kern="1200" dirty="0" smtClean="0">
              <a:latin typeface="Cambria" panose="02040503050406030204" pitchFamily="18" charset="0"/>
            </a:rPr>
            <a:t> после получения тем сочинений (текстов изложений) они распечатываются техническим специалистом и выдаются члену комиссии в аудитории (желательно для каждого учащегося)</a:t>
          </a:r>
          <a:endParaRPr lang="ru-RU" sz="2500" kern="1200" dirty="0">
            <a:latin typeface="Cambria" panose="02040503050406030204" pitchFamily="18" charset="0"/>
          </a:endParaRPr>
        </a:p>
      </dsp:txBody>
      <dsp:txXfrm rot="-5400000">
        <a:off x="1334547" y="1780516"/>
        <a:ext cx="9969644" cy="1118234"/>
      </dsp:txXfrm>
    </dsp:sp>
    <dsp:sp modelId="{D9A11FD4-38C1-4129-AA05-D2446F0CFE8D}">
      <dsp:nvSpPr>
        <dsp:cNvPr id="0" name=""/>
        <dsp:cNvSpPr/>
      </dsp:nvSpPr>
      <dsp:spPr>
        <a:xfrm rot="5400000">
          <a:off x="-285974" y="3721476"/>
          <a:ext cx="1906495" cy="133454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Cambria" panose="02040503050406030204" pitchFamily="18" charset="0"/>
            </a:rPr>
            <a:t>школа</a:t>
          </a:r>
          <a:endParaRPr lang="ru-RU" sz="3400" kern="1200" dirty="0">
            <a:latin typeface="Cambria" panose="02040503050406030204" pitchFamily="18" charset="0"/>
          </a:endParaRPr>
        </a:p>
      </dsp:txBody>
      <dsp:txXfrm rot="-5400000">
        <a:off x="1" y="4102776"/>
        <a:ext cx="1334547" cy="571948"/>
      </dsp:txXfrm>
    </dsp:sp>
    <dsp:sp modelId="{09D628BC-910B-49B7-8D21-9595DA153926}">
      <dsp:nvSpPr>
        <dsp:cNvPr id="0" name=""/>
        <dsp:cNvSpPr/>
      </dsp:nvSpPr>
      <dsp:spPr>
        <a:xfrm rot="5400000">
          <a:off x="5730005" y="-959956"/>
          <a:ext cx="1239222" cy="100301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Cambria" panose="02040503050406030204" pitchFamily="18" charset="0"/>
            </a:rPr>
            <a:t>после написания сочинения </a:t>
          </a:r>
          <a:r>
            <a:rPr lang="ru-RU" sz="25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все бланки</a:t>
          </a:r>
          <a:r>
            <a:rPr lang="ru-RU" sz="2500" b="1" kern="1200" dirty="0" smtClean="0">
              <a:latin typeface="Cambria" panose="02040503050406030204" pitchFamily="18" charset="0"/>
            </a:rPr>
            <a:t> </a:t>
          </a:r>
          <a:r>
            <a:rPr lang="ru-RU" sz="2500" kern="1200" dirty="0" smtClean="0">
              <a:solidFill>
                <a:srgbClr val="FF0000"/>
              </a:solidFill>
              <a:latin typeface="Cambria" panose="02040503050406030204" pitchFamily="18" charset="0"/>
            </a:rPr>
            <a:t>передаются</a:t>
          </a:r>
          <a:r>
            <a:rPr lang="ru-RU" sz="2500" kern="1200" dirty="0" smtClean="0">
              <a:latin typeface="Cambria" panose="02040503050406030204" pitchFamily="18" charset="0"/>
            </a:rPr>
            <a:t> директору школы, </a:t>
          </a:r>
          <a:r>
            <a:rPr lang="ru-RU" sz="2500" kern="1200" dirty="0" smtClean="0">
              <a:solidFill>
                <a:srgbClr val="FF0000"/>
              </a:solidFill>
              <a:latin typeface="Cambria" panose="02040503050406030204" pitchFamily="18" charset="0"/>
            </a:rPr>
            <a:t>бланки записи и регистрации </a:t>
          </a:r>
          <a:r>
            <a:rPr lang="ru-RU" sz="36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ксерокопируются</a:t>
          </a:r>
          <a:r>
            <a:rPr lang="ru-RU" sz="2500" kern="1200" dirty="0" smtClean="0">
              <a:latin typeface="Cambria" panose="02040503050406030204" pitchFamily="18" charset="0"/>
            </a:rPr>
            <a:t> техническим специалистом</a:t>
          </a:r>
          <a:endParaRPr lang="ru-RU" sz="2500" kern="1200" dirty="0">
            <a:latin typeface="Cambria" panose="02040503050406030204" pitchFamily="18" charset="0"/>
          </a:endParaRPr>
        </a:p>
      </dsp:txBody>
      <dsp:txXfrm rot="-5400000">
        <a:off x="1334547" y="3495996"/>
        <a:ext cx="9969644" cy="11182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4AA1B-93CC-4112-B11E-3024DC4B8014}">
      <dsp:nvSpPr>
        <dsp:cNvPr id="0" name=""/>
        <dsp:cNvSpPr/>
      </dsp:nvSpPr>
      <dsp:spPr>
        <a:xfrm rot="5400000">
          <a:off x="-285974" y="290515"/>
          <a:ext cx="1906495" cy="133454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Cambria" panose="02040503050406030204" pitchFamily="18" charset="0"/>
            </a:rPr>
            <a:t>школа</a:t>
          </a:r>
          <a:endParaRPr lang="ru-RU" sz="3400" kern="1200" dirty="0">
            <a:latin typeface="Cambria" panose="02040503050406030204" pitchFamily="18" charset="0"/>
          </a:endParaRPr>
        </a:p>
      </dsp:txBody>
      <dsp:txXfrm rot="-5400000">
        <a:off x="1" y="671815"/>
        <a:ext cx="1334547" cy="571948"/>
      </dsp:txXfrm>
    </dsp:sp>
    <dsp:sp modelId="{0959A8F2-79EF-41C9-BB93-A148B41A927F}">
      <dsp:nvSpPr>
        <dsp:cNvPr id="0" name=""/>
        <dsp:cNvSpPr/>
      </dsp:nvSpPr>
      <dsp:spPr>
        <a:xfrm rot="5400000">
          <a:off x="5730005" y="-4390917"/>
          <a:ext cx="1239222" cy="100301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latin typeface="Cambria" panose="02040503050406030204" pitchFamily="18" charset="0"/>
            </a:rPr>
            <a:t>члены (эксперты) школьной комиссии в течение </a:t>
          </a:r>
          <a:r>
            <a:rPr lang="ru-RU" sz="40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4 дней </a:t>
          </a:r>
          <a:r>
            <a:rPr lang="ru-RU" sz="2600" kern="1200" dirty="0" smtClean="0">
              <a:latin typeface="Cambria" panose="02040503050406030204" pitchFamily="18" charset="0"/>
            </a:rPr>
            <a:t>оценивают сочинения (изложение) </a:t>
          </a:r>
          <a:r>
            <a:rPr lang="ru-RU" sz="26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в соответствии с критериями</a:t>
          </a:r>
          <a:r>
            <a:rPr lang="ru-RU" sz="2600" kern="1200" dirty="0" smtClean="0">
              <a:latin typeface="Cambria" panose="02040503050406030204" pitchFamily="18" charset="0"/>
            </a:rPr>
            <a:t>, разработанными </a:t>
          </a:r>
          <a:r>
            <a:rPr lang="ru-RU" sz="2600" kern="1200" dirty="0" err="1" smtClean="0">
              <a:latin typeface="Cambria" panose="02040503050406030204" pitchFamily="18" charset="0"/>
            </a:rPr>
            <a:t>Рособрнадзором</a:t>
          </a:r>
          <a:endParaRPr lang="ru-RU" sz="2600" kern="1200" dirty="0">
            <a:latin typeface="Cambria" panose="02040503050406030204" pitchFamily="18" charset="0"/>
          </a:endParaRPr>
        </a:p>
      </dsp:txBody>
      <dsp:txXfrm rot="-5400000">
        <a:off x="1334547" y="65035"/>
        <a:ext cx="9969644" cy="1118234"/>
      </dsp:txXfrm>
    </dsp:sp>
    <dsp:sp modelId="{334BF070-7D5A-4A03-AAED-7B489C35A735}">
      <dsp:nvSpPr>
        <dsp:cNvPr id="0" name=""/>
        <dsp:cNvSpPr/>
      </dsp:nvSpPr>
      <dsp:spPr>
        <a:xfrm rot="5400000">
          <a:off x="-285974" y="2005995"/>
          <a:ext cx="1906495" cy="133454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Cambria" panose="02040503050406030204" pitchFamily="18" charset="0"/>
            </a:rPr>
            <a:t>школа</a:t>
          </a:r>
          <a:endParaRPr lang="ru-RU" sz="3400" kern="1200" dirty="0">
            <a:latin typeface="Cambria" panose="02040503050406030204" pitchFamily="18" charset="0"/>
          </a:endParaRPr>
        </a:p>
      </dsp:txBody>
      <dsp:txXfrm rot="-5400000">
        <a:off x="1" y="2387295"/>
        <a:ext cx="1334547" cy="571948"/>
      </dsp:txXfrm>
    </dsp:sp>
    <dsp:sp modelId="{112C3B9A-7AA0-46DD-8EF7-25E8083A7388}">
      <dsp:nvSpPr>
        <dsp:cNvPr id="0" name=""/>
        <dsp:cNvSpPr/>
      </dsp:nvSpPr>
      <dsp:spPr>
        <a:xfrm rot="5400000">
          <a:off x="5730005" y="-2675436"/>
          <a:ext cx="1239222" cy="100301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ответственный</a:t>
          </a:r>
          <a:r>
            <a:rPr lang="ru-RU" sz="27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ru-RU" sz="2700" kern="1200" dirty="0" smtClean="0">
              <a:latin typeface="Cambria" panose="02040503050406030204" pitchFamily="18" charset="0"/>
            </a:rPr>
            <a:t>сотрудник, назначенный директором ОО, </a:t>
          </a:r>
          <a:r>
            <a:rPr lang="ru-RU" sz="2700" kern="1200" dirty="0" smtClean="0">
              <a:solidFill>
                <a:srgbClr val="FF0000"/>
              </a:solidFill>
              <a:latin typeface="Cambria" panose="02040503050406030204" pitchFamily="18" charset="0"/>
            </a:rPr>
            <a:t>заполняет оригиналы </a:t>
          </a:r>
          <a:r>
            <a:rPr lang="ru-RU" sz="2700" kern="1200" dirty="0" smtClean="0">
              <a:latin typeface="Cambria" panose="02040503050406030204" pitchFamily="18" charset="0"/>
            </a:rPr>
            <a:t>бланков регистрации в части оценки</a:t>
          </a:r>
          <a:endParaRPr lang="ru-RU" sz="2700" kern="1200" dirty="0">
            <a:latin typeface="Cambria" panose="02040503050406030204" pitchFamily="18" charset="0"/>
          </a:endParaRPr>
        </a:p>
      </dsp:txBody>
      <dsp:txXfrm rot="-5400000">
        <a:off x="1334547" y="1780516"/>
        <a:ext cx="9969644" cy="1118234"/>
      </dsp:txXfrm>
    </dsp:sp>
    <dsp:sp modelId="{D9A11FD4-38C1-4129-AA05-D2446F0CFE8D}">
      <dsp:nvSpPr>
        <dsp:cNvPr id="0" name=""/>
        <dsp:cNvSpPr/>
      </dsp:nvSpPr>
      <dsp:spPr>
        <a:xfrm rot="5400000">
          <a:off x="-285974" y="3721476"/>
          <a:ext cx="1906495" cy="133454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Cambria" panose="02040503050406030204" pitchFamily="18" charset="0"/>
            </a:rPr>
            <a:t>МОУО</a:t>
          </a:r>
          <a:endParaRPr lang="ru-RU" sz="3400" kern="1200" dirty="0">
            <a:latin typeface="Cambria" panose="02040503050406030204" pitchFamily="18" charset="0"/>
          </a:endParaRPr>
        </a:p>
      </dsp:txBody>
      <dsp:txXfrm rot="-5400000">
        <a:off x="1" y="4102776"/>
        <a:ext cx="1334547" cy="571948"/>
      </dsp:txXfrm>
    </dsp:sp>
    <dsp:sp modelId="{09D628BC-910B-49B7-8D21-9595DA153926}">
      <dsp:nvSpPr>
        <dsp:cNvPr id="0" name=""/>
        <dsp:cNvSpPr/>
      </dsp:nvSpPr>
      <dsp:spPr>
        <a:xfrm rot="5400000">
          <a:off x="5730005" y="-959956"/>
          <a:ext cx="1239222" cy="100301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Cambria" panose="02040503050406030204" pitchFamily="18" charset="0"/>
            </a:rPr>
            <a:t>бланки регистрации в конвертах не позднее </a:t>
          </a:r>
          <a:r>
            <a:rPr lang="ru-RU" sz="28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1</a:t>
          </a:r>
          <a:r>
            <a:rPr lang="en-US" sz="28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1</a:t>
          </a:r>
          <a:r>
            <a:rPr lang="ru-RU" sz="28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.12.201</a:t>
          </a:r>
          <a:r>
            <a:rPr lang="en-US" sz="28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8</a:t>
          </a:r>
          <a:r>
            <a:rPr lang="ru-RU" sz="28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г.</a:t>
          </a:r>
          <a:r>
            <a:rPr lang="ru-RU" sz="2800" u="sng" kern="1200" dirty="0" smtClean="0">
              <a:latin typeface="Cambria" panose="02040503050406030204" pitchFamily="18" charset="0"/>
            </a:rPr>
            <a:t> </a:t>
          </a:r>
          <a:r>
            <a:rPr lang="ru-RU" sz="2800" kern="1200" dirty="0" smtClean="0">
              <a:latin typeface="Cambria" panose="02040503050406030204" pitchFamily="18" charset="0"/>
            </a:rPr>
            <a:t>передаются в РОЦОИСО для дальнейшей обработки</a:t>
          </a:r>
          <a:endParaRPr lang="ru-RU" sz="2800" kern="1200" dirty="0">
            <a:latin typeface="Cambria" panose="02040503050406030204" pitchFamily="18" charset="0"/>
          </a:endParaRPr>
        </a:p>
      </dsp:txBody>
      <dsp:txXfrm rot="-5400000">
        <a:off x="1334547" y="3495996"/>
        <a:ext cx="9969644" cy="1118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1850D-3BBC-4E88-97BF-2989C89F5084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53B0E-72A1-4A78-9C3E-5106372EA5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892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DAD4D-D4F5-49AA-B118-D7A284D6C7DA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207ED-9C0E-4084-8955-5BB363E31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92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3EDE-918F-4FFD-9C25-A62CEB399AA7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583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904" indent="-30150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6006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8409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0810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3213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5615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8018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0420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>
                <a:latin typeface="Arial" charset="0"/>
              </a:rPr>
              <a:t>ABBYY TestReader 4.0 Network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904" indent="-30150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6006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8409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0810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3213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5615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8018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0420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859BCD4-62D4-4FDF-8700-C8D5BBFC2D56}" type="datetime1">
              <a:rPr lang="en-US" sz="1300">
                <a:latin typeface="Arial" charset="0"/>
              </a:rPr>
              <a:pPr eaLnBrk="1" hangingPunct="1"/>
              <a:t>11/27/2018</a:t>
            </a:fld>
            <a:endParaRPr lang="en-US" sz="1300">
              <a:latin typeface="Arial" charset="0"/>
            </a:endParaRPr>
          </a:p>
        </p:txBody>
      </p:sp>
      <p:sp>
        <p:nvSpPr>
          <p:cNvPr id="256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904" indent="-30150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6006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8409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0810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3213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5615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8018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0420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>
                <a:latin typeface="Arial" charset="0"/>
              </a:rPr>
              <a:t>Технология экспертизы ЕГЭ</a:t>
            </a:r>
          </a:p>
        </p:txBody>
      </p:sp>
      <p:sp>
        <p:nvSpPr>
          <p:cNvPr id="256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904" indent="-30150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6006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8409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0810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3213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5615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8018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0420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2F80FE8-B63C-42AD-AB74-D01D0C8B72BD}" type="slidenum">
              <a:rPr lang="en-US" sz="1300">
                <a:latin typeface="Arial" charset="0"/>
              </a:rPr>
              <a:pPr eaLnBrk="1" hangingPunct="1"/>
              <a:t>26</a:t>
            </a:fld>
            <a:endParaRPr lang="en-US" sz="1300">
              <a:latin typeface="Arial" charset="0"/>
            </a:endParaRPr>
          </a:p>
        </p:txBody>
      </p:sp>
      <p:sp>
        <p:nvSpPr>
          <p:cNvPr id="256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i="1" smtClean="0"/>
          </a:p>
        </p:txBody>
      </p:sp>
    </p:spTree>
    <p:extLst>
      <p:ext uri="{BB962C8B-B14F-4D97-AF65-F5344CB8AC3E}">
        <p14:creationId xmlns:p14="http://schemas.microsoft.com/office/powerpoint/2010/main" val="902499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3EDE-918F-4FFD-9C25-A62CEB399AA7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200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99124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48523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74224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76496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91536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20917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33955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10132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37255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86580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98399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354D1-548F-4D85-B5BA-9314F1EB4994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67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oi61.ru/" TargetMode="External"/><Relationship Id="rId2" Type="http://schemas.openxmlformats.org/officeDocument/2006/relationships/hyperlink" Target="http://www.rustest.ru/ege/projects/itogovoe-sochinenie-izlozhenie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lk.rcoi61.ru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ege@rcoi61.org.ru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tobr.ru/" TargetMode="External"/><Relationship Id="rId2" Type="http://schemas.openxmlformats.org/officeDocument/2006/relationships/hyperlink" Target="mailto:gsnezhko@rcoi61.org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rocoiso@rostobr.ru" TargetMode="External"/><Relationship Id="rId5" Type="http://schemas.openxmlformats.org/officeDocument/2006/relationships/hyperlink" Target="mailto:ege@rcoi61.org.ru" TargetMode="External"/><Relationship Id="rId4" Type="http://schemas.openxmlformats.org/officeDocument/2006/relationships/hyperlink" Target="http://www.rcoi61.org.ru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ege@rcoi61.org.ru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ege@rcoi61.org.ru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0658" y="1863397"/>
            <a:ext cx="105840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</a:rPr>
              <a:t>Итоговое сочинение </a:t>
            </a:r>
          </a:p>
          <a:p>
            <a:pPr algn="ctr"/>
            <a:r>
              <a:rPr lang="ru-RU" sz="6000" b="1" dirty="0" smtClean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</a:rPr>
              <a:t>(изложение)</a:t>
            </a:r>
            <a:endParaRPr lang="ru-RU" sz="6000" dirty="0">
              <a:solidFill>
                <a:srgbClr val="2241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0659" y="4180315"/>
            <a:ext cx="1058402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>
                <a:latin typeface="Cambria" panose="02040503050406030204" pitchFamily="18" charset="0"/>
                <a:ea typeface="Calibri" panose="020F0502020204030204" pitchFamily="34" charset="0"/>
              </a:rPr>
              <a:t>Снежко Галина </a:t>
            </a:r>
            <a:r>
              <a:rPr lang="ru-RU" sz="2400" b="1" i="1" dirty="0" smtClean="0">
                <a:latin typeface="Cambria" panose="02040503050406030204" pitchFamily="18" charset="0"/>
                <a:ea typeface="Calibri" panose="020F0502020204030204" pitchFamily="34" charset="0"/>
              </a:rPr>
              <a:t>Евгеньевна,</a:t>
            </a:r>
          </a:p>
          <a:p>
            <a:pPr algn="r"/>
            <a:r>
              <a:rPr lang="ru-RU" i="1" dirty="0" smtClean="0">
                <a:latin typeface="Cambria" panose="02040503050406030204" pitchFamily="18" charset="0"/>
                <a:ea typeface="Calibri" panose="020F0502020204030204" pitchFamily="34" charset="0"/>
              </a:rPr>
              <a:t>директор </a:t>
            </a:r>
          </a:p>
          <a:p>
            <a:pPr algn="r"/>
            <a:r>
              <a:rPr lang="ru-RU" i="1" dirty="0" smtClean="0">
                <a:latin typeface="Cambria" panose="02040503050406030204" pitchFamily="18" charset="0"/>
                <a:ea typeface="Calibri" panose="020F0502020204030204" pitchFamily="34" charset="0"/>
              </a:rPr>
              <a:t>ГБУ </a:t>
            </a:r>
            <a:r>
              <a:rPr lang="ru-RU" i="1" dirty="0">
                <a:latin typeface="Cambria" panose="02040503050406030204" pitchFamily="18" charset="0"/>
                <a:ea typeface="Calibri" panose="020F0502020204030204" pitchFamily="34" charset="0"/>
              </a:rPr>
              <a:t>РО «Ростовский областной центр </a:t>
            </a:r>
            <a:endParaRPr lang="ru-RU" i="1" dirty="0" smtClean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algn="r"/>
            <a:r>
              <a:rPr lang="ru-RU" i="1" dirty="0" smtClean="0">
                <a:latin typeface="Cambria" panose="02040503050406030204" pitchFamily="18" charset="0"/>
                <a:ea typeface="Calibri" panose="020F0502020204030204" pitchFamily="34" charset="0"/>
              </a:rPr>
              <a:t>обработки </a:t>
            </a:r>
            <a:r>
              <a:rPr lang="ru-RU" i="1" dirty="0">
                <a:latin typeface="Cambria" panose="02040503050406030204" pitchFamily="18" charset="0"/>
                <a:ea typeface="Calibri" panose="020F0502020204030204" pitchFamily="34" charset="0"/>
              </a:rPr>
              <a:t>информации в сфере образования»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2471" y="6326156"/>
            <a:ext cx="320040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2800" b="1" i="1">
                <a:latin typeface="Cambria" panose="02040503050406030204" pitchFamily="18" charset="0"/>
                <a:ea typeface="Calibri" panose="020F0502020204030204" pitchFamily="34" charset="0"/>
              </a:defRPr>
            </a:lvl1pPr>
          </a:lstStyle>
          <a:p>
            <a:pPr algn="ctr"/>
            <a:r>
              <a:rPr lang="ru-RU" sz="2000" b="0" dirty="0" smtClean="0"/>
              <a:t>03 декабря 2018 </a:t>
            </a:r>
            <a:r>
              <a:rPr lang="ru-RU" sz="2000" b="0" dirty="0"/>
              <a:t>года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4"/>
            <a:ext cx="12181622" cy="174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6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4444" y="2711176"/>
            <a:ext cx="5206350" cy="377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Передача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между органом местного самоуправления и РЦОИ - формируется 2 экземпляра для передачи между органом местного самоуправления и ГБУ РО «РОЦОИСО» (РЦОИ). Акты можно формировать в отдельности по образовательным организациям, либо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включать в один акт информацию по нескольким образовательным организациям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(сводный акт с детализацией по каждой аудитории в образовательной организации) </a:t>
            </a:r>
            <a:endParaRPr lang="ru-RU" sz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6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Это 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позволить более оперативно осуществлять проверку и прием материалов в РЦОИ.</a:t>
            </a:r>
            <a:endParaRPr lang="ru-RU" sz="12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171" y="2435629"/>
            <a:ext cx="6556765" cy="4324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24444" y="673782"/>
            <a:ext cx="1152421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Акты приема-передачи </a:t>
            </a:r>
            <a:r>
              <a:rPr lang="ru-RU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материалов</a:t>
            </a:r>
            <a:endParaRPr lang="ru-RU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Передача между образовательной организацией и органом местного самоуправления – формируется 2 экземпляра акта, для передачи между образовательной организацией ОО и органом местного самоуправления, один экземпляр остается после подписания остается у представителя образовательной организации, второй в органе местного самоуправления. 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043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193" y="955628"/>
            <a:ext cx="11696008" cy="5694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Обновленный организационный регламент проведения итогового сочинения (изложения)</a:t>
            </a:r>
            <a:endParaRPr lang="ru-RU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официальном сайте ФЦТ в разделе «Итоговое сочинение (изложение)» (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http://www.rustest.ru/ege/projects/itogovoe-sochinenie-izlozhenie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размещены методические материалы по подготовке и проведению итогового сочинения (изложения) в 2017-2018 учебном году.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Публикация комплектов тем итогового сочинения.</a:t>
            </a:r>
            <a:endParaRPr lang="ru-RU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Комплекты тем итогового сочинения для территорий Российской Федерации размещаются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Рособрнадзором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или уполномоченной организацией в общем доступе за 15 минут до проведения итогового сочинения на официальном информационном портале единого государственного экзамена (ЕГЭ)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ege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topic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ege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официальном сайте ФГБУ «Федеральный центр тестирования» (</a:t>
            </a:r>
            <a:r>
              <a:rPr lang="en-US" sz="1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rustest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Так же комплекты тем будут размещены на региональных ресурсах по адресам </a:t>
            </a:r>
            <a:r>
              <a:rPr lang="en-US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ru-RU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www</a:t>
            </a:r>
            <a:r>
              <a:rPr lang="ru-RU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.</a:t>
            </a:r>
            <a:r>
              <a:rPr lang="en-US" sz="1600" u="sng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rcoi</a:t>
            </a:r>
            <a:r>
              <a:rPr lang="ru-RU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61.</a:t>
            </a:r>
            <a:r>
              <a:rPr lang="en-US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ru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и </a:t>
            </a:r>
            <a:r>
              <a:rPr lang="en-US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</a:t>
            </a:r>
            <a:r>
              <a:rPr lang="ru-RU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en-US" sz="1600" u="sng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lk</a:t>
            </a:r>
            <a:r>
              <a:rPr lang="ru-RU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.</a:t>
            </a:r>
            <a:r>
              <a:rPr lang="en-US" sz="1600" u="sng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rcoi</a:t>
            </a:r>
            <a:r>
              <a:rPr lang="ru-RU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61.</a:t>
            </a:r>
            <a:r>
              <a:rPr lang="en-US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ru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.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Подробнее о получении тем итогового сочинения на федеральных ресурсах в Приложение 6 «Инструкция для технического специалиста по получению комплектов тем итогового сочинения» в Методических рекомендациях по подготовке и проведению итогового сочинения (изложения) для образовательных организаций, реализующих образовательные программы среднего общего образования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Тексты изложений.</a:t>
            </a:r>
            <a:endParaRPr lang="ru-RU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Тексты изложений будут передаваться в органы местного самоуправления в сфере образования следующим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способом: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размещены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.12.201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сайте технической поддержки ГИА-11 ГБУ РО «РОЦОИСО» </a:t>
            </a:r>
            <a:r>
              <a:rPr lang="en-US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</a:t>
            </a:r>
            <a:r>
              <a:rPr lang="ru-RU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en-US" sz="1600" u="sng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lk</a:t>
            </a:r>
            <a:r>
              <a:rPr lang="ru-RU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.</a:t>
            </a:r>
            <a:r>
              <a:rPr lang="en-US" sz="1600" u="sng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rcoi</a:t>
            </a:r>
            <a:r>
              <a:rPr lang="ru-RU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61.</a:t>
            </a:r>
            <a:r>
              <a:rPr lang="en-US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ru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за 30 минут до начала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846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6431" y="2048835"/>
            <a:ext cx="11579629" cy="3052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Обязательно необходимо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информировать РЦОИ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телефону +7(863)210-50-11 или по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е-</a:t>
            </a:r>
            <a:r>
              <a:rPr lang="ru-RU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mail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000" u="sng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ege</a:t>
            </a:r>
            <a:r>
              <a:rPr lang="ru-RU" sz="20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@rcoi61.org.ru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времени выезда специалиста в день проведения с бланками записи итогового сочинения (изложения) из административного центра муниципального образования (городского округа)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области;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планируемой дате и времени доставки в РЦОИ оригиналов бланков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регистрации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итогового сочинения(изложения) с выставленными оценками – не позднее чем за 1 день до указываемой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даты.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6430" y="5446714"/>
            <a:ext cx="11804073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График доставки </a:t>
            </a: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бланков 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участников </a:t>
            </a: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итогового сочинения (изложения) 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обработку </a:t>
            </a: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государственное бюджетное учреждение Ростовской 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области "</a:t>
            </a: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Ростовский областной центр обработки информации в сфере 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образования" </a:t>
            </a: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составлен на основе последних данных интерактивной карты дорог Ростовской области для движения со средней путевой скоростью в диапазоне 60-70 км/ч</a:t>
            </a:r>
            <a:endParaRPr lang="ru-RU" sz="11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6431" y="1231323"/>
            <a:ext cx="11804072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Адрес передачи бланков на обработку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Ростов-на-Дону,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пр.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Ленина,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92</a:t>
            </a:r>
          </a:p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Рекомендуемое время выезда из городов области и районов г.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Ростова-на-Дону: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16.00, из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районов: 17.00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0601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66" y="1193800"/>
            <a:ext cx="8979957" cy="47740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0566" y="6027208"/>
            <a:ext cx="11582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https://docs.google.com/spreadsheets/d/1DsLlsyc5e95qza4B_VYWWnSV8IQO_wjm3yYNVFwnByg/edit?usp=sharing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08967" y="701891"/>
            <a:ext cx="10515600" cy="4919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FF0000"/>
                </a:solidFill>
              </a:rPr>
              <a:t>ВНИМАНИЕ! </a:t>
            </a:r>
            <a:r>
              <a:rPr lang="ru-RU" sz="3200" b="1" dirty="0" smtClean="0"/>
              <a:t>Сведения о фактической явке </a:t>
            </a:r>
          </a:p>
          <a:p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584267" y="1904157"/>
            <a:ext cx="2440300" cy="29049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ВНИМАНИЕ! </a:t>
            </a: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/>
              <a:t>таблицу заполнить </a:t>
            </a:r>
            <a:r>
              <a:rPr lang="ru-RU" sz="3200" b="1" dirty="0" smtClean="0">
                <a:solidFill>
                  <a:srgbClr val="FF0000"/>
                </a:solidFill>
              </a:rPr>
              <a:t>ДО 16:00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5 декабря</a:t>
            </a:r>
          </a:p>
          <a:p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67344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489908"/>
              </p:ext>
            </p:extLst>
          </p:nvPr>
        </p:nvGraphicFramePr>
        <p:xfrm>
          <a:off x="410548" y="1073017"/>
          <a:ext cx="11364686" cy="5346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52715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42255" y="577380"/>
            <a:ext cx="10659549" cy="175751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  <a:cs typeface="Calibri" pitchFamily="34" charset="0"/>
              </a:rPr>
              <a:t>Оригиналы</a:t>
            </a:r>
            <a:r>
              <a:rPr lang="ru-RU" sz="2800" dirty="0" smtClean="0">
                <a:solidFill>
                  <a:srgbClr val="22419B"/>
                </a:solidFill>
                <a:latin typeface="Cambria" panose="02040503050406030204" pitchFamily="18" charset="0"/>
                <a:cs typeface="Calibri" pitchFamily="34" charset="0"/>
              </a:rPr>
              <a:t> бланков записей </a:t>
            </a:r>
            <a:r>
              <a:rPr lang="ru-RU" sz="2800" dirty="0" smtClean="0">
                <a:solidFill>
                  <a:srgbClr val="FF0000"/>
                </a:solidFill>
                <a:latin typeface="Cambria" panose="02040503050406030204" pitchFamily="18" charset="0"/>
                <a:cs typeface="Calibri" pitchFamily="34" charset="0"/>
              </a:rPr>
              <a:t>после копирования </a:t>
            </a:r>
            <a:r>
              <a:rPr lang="ru-RU" sz="2800" dirty="0" err="1" smtClean="0">
                <a:solidFill>
                  <a:srgbClr val="22419B"/>
                </a:solidFill>
                <a:latin typeface="Cambria" panose="02040503050406030204" pitchFamily="18" charset="0"/>
                <a:cs typeface="Calibri" pitchFamily="34" charset="0"/>
              </a:rPr>
              <a:t>поаудиторно</a:t>
            </a:r>
            <a:r>
              <a:rPr lang="ru-RU" sz="2800" dirty="0" smtClean="0">
                <a:solidFill>
                  <a:srgbClr val="22419B"/>
                </a:solidFill>
                <a:latin typeface="Cambria" panose="02040503050406030204" pitchFamily="18" charset="0"/>
                <a:cs typeface="Calibri" pitchFamily="34" charset="0"/>
              </a:rPr>
              <a:t> упаковываются (</a:t>
            </a:r>
            <a:r>
              <a:rPr lang="ru-RU" sz="2800" i="1" u="sng" dirty="0" smtClean="0">
                <a:solidFill>
                  <a:srgbClr val="22419B"/>
                </a:solidFill>
                <a:latin typeface="Cambria" panose="02040503050406030204" pitchFamily="18" charset="0"/>
                <a:cs typeface="Calibri" pitchFamily="34" charset="0"/>
              </a:rPr>
              <a:t>рекомендую</a:t>
            </a:r>
            <a:r>
              <a:rPr lang="ru-RU" sz="2800" i="1" dirty="0" smtClean="0">
                <a:solidFill>
                  <a:srgbClr val="22419B"/>
                </a:solidFill>
                <a:latin typeface="Cambria" panose="02040503050406030204" pitchFamily="18" charset="0"/>
                <a:cs typeface="Calibri" pitchFamily="34" charset="0"/>
              </a:rPr>
              <a:t> МОУО контролировать содержимое</a:t>
            </a:r>
            <a:r>
              <a:rPr lang="ru-RU" sz="2800" dirty="0" smtClean="0">
                <a:solidFill>
                  <a:srgbClr val="22419B"/>
                </a:solidFill>
                <a:latin typeface="Cambria" panose="02040503050406030204" pitchFamily="18" charset="0"/>
                <a:cs typeface="Calibri" pitchFamily="34" charset="0"/>
              </a:rPr>
              <a:t>) в чистые конверты, заготовленные заранее. </a:t>
            </a:r>
            <a:br>
              <a:rPr lang="ru-RU" sz="2800" dirty="0" smtClean="0">
                <a:solidFill>
                  <a:srgbClr val="22419B"/>
                </a:solidFill>
                <a:latin typeface="Cambria" panose="02040503050406030204" pitchFamily="18" charset="0"/>
                <a:cs typeface="Calibri" pitchFamily="34" charset="0"/>
              </a:rPr>
            </a:br>
            <a:r>
              <a:rPr lang="ru-RU" sz="2800" dirty="0" smtClean="0">
                <a:solidFill>
                  <a:srgbClr val="22419B"/>
                </a:solidFill>
                <a:latin typeface="Cambria" panose="02040503050406030204" pitchFamily="18" charset="0"/>
                <a:cs typeface="Calibri" pitchFamily="34" charset="0"/>
              </a:rPr>
              <a:t>На конверты наклеиваются заполненные сопроводительные бланки.</a:t>
            </a:r>
            <a:endParaRPr lang="en-US" sz="2800" dirty="0" smtClean="0">
              <a:solidFill>
                <a:srgbClr val="22419B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5970" y="2489520"/>
            <a:ext cx="4510676" cy="3970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22419B"/>
                </a:solidFill>
                <a:latin typeface="Cambria" panose="02040503050406030204" pitchFamily="18" charset="0"/>
                <a:cs typeface="Calibri" pitchFamily="34" charset="0"/>
              </a:rPr>
              <a:t>Конверты с бланками записей </a:t>
            </a:r>
            <a:r>
              <a:rPr lang="ru-RU" sz="2800" dirty="0" smtClean="0">
                <a:solidFill>
                  <a:srgbClr val="FF0000"/>
                </a:solidFill>
                <a:latin typeface="Cambria" panose="02040503050406030204" pitchFamily="18" charset="0"/>
                <a:cs typeface="Calibri" pitchFamily="34" charset="0"/>
              </a:rPr>
              <a:t>незамедлительно</a:t>
            </a:r>
            <a:r>
              <a:rPr lang="ru-RU" sz="2800" dirty="0" smtClean="0">
                <a:solidFill>
                  <a:srgbClr val="22419B"/>
                </a:solidFill>
                <a:latin typeface="Cambria" panose="02040503050406030204" pitchFamily="18" charset="0"/>
                <a:cs typeface="Calibri" pitchFamily="34" charset="0"/>
              </a:rPr>
              <a:t> передается в МОУО, который обеспечивает их хранение и доставляет их в РЦОИ </a:t>
            </a:r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  <a:cs typeface="Calibri" pitchFamily="34" charset="0"/>
              </a:rPr>
              <a:t>по графику</a:t>
            </a:r>
            <a:r>
              <a:rPr lang="ru-RU" sz="2800" dirty="0" smtClean="0">
                <a:solidFill>
                  <a:srgbClr val="22419B"/>
                </a:solidFill>
                <a:latin typeface="Cambria" panose="02040503050406030204" pitchFamily="18" charset="0"/>
                <a:cs typeface="Calibri" pitchFamily="34" charset="0"/>
              </a:rPr>
              <a:t>.</a:t>
            </a:r>
            <a:endParaRPr lang="en-US" sz="2800" dirty="0" smtClean="0">
              <a:solidFill>
                <a:srgbClr val="22419B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646" y="2110261"/>
            <a:ext cx="7079233" cy="4529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97749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14" y="1708594"/>
            <a:ext cx="11672374" cy="31200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0314" y="4808327"/>
            <a:ext cx="116723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Если требование №1 или №2 НЕЗАЧЕТ, то по всем 5 критериям выставляется НЕЗАЧЕТ (</a:t>
            </a:r>
            <a:r>
              <a:rPr lang="ru-RU" sz="2400" b="1" i="1" dirty="0" smtClean="0">
                <a:solidFill>
                  <a:srgbClr val="FF0000"/>
                </a:solidFill>
              </a:rPr>
              <a:t>не оставлять пустыми!!!!</a:t>
            </a:r>
            <a:r>
              <a:rPr lang="ru-RU" sz="2400" i="1" dirty="0" smtClean="0"/>
              <a:t>)</a:t>
            </a:r>
          </a:p>
          <a:p>
            <a:r>
              <a:rPr lang="ru-RU" sz="2400" i="1" dirty="0" smtClean="0"/>
              <a:t>во время написания итогового сочинения можно пользоваться орфографическим словарем, </a:t>
            </a:r>
            <a:r>
              <a:rPr lang="ru-RU" sz="2400" b="1" i="1" dirty="0" smtClean="0">
                <a:solidFill>
                  <a:srgbClr val="FF0000"/>
                </a:solidFill>
              </a:rPr>
              <a:t>выданным в образовательной организации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0314" y="1041796"/>
            <a:ext cx="11510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Работа членов </a:t>
            </a:r>
            <a:r>
              <a:rPr lang="ru-RU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(</a:t>
            </a:r>
            <a:r>
              <a:rPr lang="ru-RU" sz="32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экспертов) </a:t>
            </a:r>
            <a:r>
              <a:rPr lang="ru-RU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школьной </a:t>
            </a:r>
            <a:r>
              <a:rPr lang="ru-RU" sz="32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комиссии: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1138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07" y="0"/>
            <a:ext cx="115191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931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3" y="176693"/>
            <a:ext cx="10897812" cy="61524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1436620"/>
            <a:ext cx="4373896" cy="916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5530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8805027"/>
              </p:ext>
            </p:extLst>
          </p:nvPr>
        </p:nvGraphicFramePr>
        <p:xfrm>
          <a:off x="410548" y="1073017"/>
          <a:ext cx="11364686" cy="5346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3144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72" y="1529216"/>
            <a:ext cx="3514725" cy="3848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616" y="2851159"/>
            <a:ext cx="3806952" cy="3013837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381562"/>
              </p:ext>
            </p:extLst>
          </p:nvPr>
        </p:nvGraphicFramePr>
        <p:xfrm>
          <a:off x="9017589" y="2882400"/>
          <a:ext cx="2830830" cy="2436284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388710">
                  <a:extLst>
                    <a:ext uri="{9D8B030D-6E8A-4147-A177-3AD203B41FA5}">
                      <a16:colId xmlns:a16="http://schemas.microsoft.com/office/drawing/2014/main" val="2803359319"/>
                    </a:ext>
                  </a:extLst>
                </a:gridCol>
                <a:gridCol w="1442120">
                  <a:extLst>
                    <a:ext uri="{9D8B030D-6E8A-4147-A177-3AD203B41FA5}">
                      <a16:colId xmlns:a16="http://schemas.microsoft.com/office/drawing/2014/main" val="2085173482"/>
                    </a:ext>
                  </a:extLst>
                </a:gridCol>
              </a:tblGrid>
              <a:tr h="60907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3600" b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05.12.2018</a:t>
                      </a:r>
                      <a:endParaRPr lang="ru-RU" sz="36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243943"/>
                  </a:ext>
                </a:extLst>
              </a:tr>
              <a:tr h="6090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Сочинение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Изложение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794592"/>
                  </a:ext>
                </a:extLst>
              </a:tr>
              <a:tr h="6090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16546</a:t>
                      </a:r>
                      <a:endParaRPr lang="ru-RU" sz="2000" b="1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</a:t>
                      </a:r>
                      <a:endParaRPr lang="ru-RU" sz="2000" b="1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3264550"/>
                  </a:ext>
                </a:extLst>
              </a:tr>
              <a:tr h="6090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1" i="0" u="none" strike="noStrike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16671</a:t>
                      </a:r>
                      <a:endParaRPr lang="ru-RU" sz="3200" b="1" i="0" u="none" strike="noStrike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1" i="0" u="none" strike="noStrike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</a:t>
                      </a:r>
                      <a:endParaRPr lang="ru-RU" sz="3200" b="1" i="0" u="none" strike="noStrike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1469725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857398"/>
              </p:ext>
            </p:extLst>
          </p:nvPr>
        </p:nvGraphicFramePr>
        <p:xfrm>
          <a:off x="3964005" y="1320935"/>
          <a:ext cx="5202174" cy="1383920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5202174">
                  <a:extLst>
                    <a:ext uri="{9D8B030D-6E8A-4147-A177-3AD203B41FA5}">
                      <a16:colId xmlns:a16="http://schemas.microsoft.com/office/drawing/2014/main" val="2803359319"/>
                    </a:ext>
                  </a:extLst>
                </a:gridCol>
              </a:tblGrid>
              <a:tr h="13839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r>
                        <a:rPr lang="en-US" sz="80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r>
                        <a:rPr lang="ru-RU" sz="80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.12.201</a:t>
                      </a:r>
                      <a:r>
                        <a:rPr lang="en-US" sz="80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ru-RU" sz="80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243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092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4274"/>
              </p:ext>
            </p:extLst>
          </p:nvPr>
        </p:nvGraphicFramePr>
        <p:xfrm>
          <a:off x="1502726" y="3840258"/>
          <a:ext cx="8572299" cy="25237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299557">
                  <a:extLst>
                    <a:ext uri="{9D8B030D-6E8A-4147-A177-3AD203B41FA5}">
                      <a16:colId xmlns:a16="http://schemas.microsoft.com/office/drawing/2014/main" val="4091045767"/>
                    </a:ext>
                  </a:extLst>
                </a:gridCol>
                <a:gridCol w="4272742">
                  <a:extLst>
                    <a:ext uri="{9D8B030D-6E8A-4147-A177-3AD203B41FA5}">
                      <a16:colId xmlns:a16="http://schemas.microsoft.com/office/drawing/2014/main" val="36013494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Дата</a:t>
                      </a:r>
                      <a:endParaRPr lang="ru-RU" sz="18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Время</a:t>
                      </a:r>
                      <a:endParaRPr lang="ru-RU" sz="18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6490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r>
                        <a:rPr lang="en-US" sz="2400" dirty="0" smtClean="0"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r>
                        <a:rPr lang="ru-RU" sz="2400" dirty="0" smtClean="0">
                          <a:effectLst/>
                          <a:latin typeface="Cambria" panose="02040503050406030204" pitchFamily="18" charset="0"/>
                        </a:rPr>
                        <a:t>.12.201</a:t>
                      </a:r>
                      <a:r>
                        <a:rPr lang="en-US" sz="2400" dirty="0" smtClean="0">
                          <a:effectLst/>
                          <a:latin typeface="Cambria" panose="02040503050406030204" pitchFamily="18" charset="0"/>
                        </a:rPr>
                        <a:t>8</a:t>
                      </a:r>
                      <a:r>
                        <a:rPr lang="ru-RU" sz="2400" dirty="0" smtClean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Cambria" panose="02040503050406030204" pitchFamily="18" charset="0"/>
                        </a:rPr>
                        <a:t>(четверг)</a:t>
                      </a:r>
                      <a:endParaRPr lang="ru-RU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mbria" panose="02040503050406030204" pitchFamily="18" charset="0"/>
                        </a:rPr>
                        <a:t>с 9:00 до 18:00</a:t>
                      </a:r>
                      <a:endParaRPr lang="ru-RU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16993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r>
                        <a:rPr lang="en-US" sz="2400" dirty="0" smtClean="0"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r>
                        <a:rPr lang="ru-RU" sz="2400" dirty="0" smtClean="0">
                          <a:effectLst/>
                          <a:latin typeface="Cambria" panose="02040503050406030204" pitchFamily="18" charset="0"/>
                        </a:rPr>
                        <a:t>.12.201</a:t>
                      </a:r>
                      <a:r>
                        <a:rPr lang="en-US" sz="2400" dirty="0" smtClean="0">
                          <a:effectLst/>
                          <a:latin typeface="Cambria" panose="02040503050406030204" pitchFamily="18" charset="0"/>
                        </a:rPr>
                        <a:t>8</a:t>
                      </a:r>
                      <a:r>
                        <a:rPr lang="ru-RU" sz="2400" dirty="0" smtClean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Cambria" panose="02040503050406030204" pitchFamily="18" charset="0"/>
                        </a:rPr>
                        <a:t>(пятница)</a:t>
                      </a:r>
                      <a:endParaRPr lang="ru-RU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mbria" panose="02040503050406030204" pitchFamily="18" charset="0"/>
                        </a:rPr>
                        <a:t>с 9:00 до 16:30</a:t>
                      </a:r>
                      <a:endParaRPr lang="ru-RU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02285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.12.201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(понедельник)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С 9:00 до 18:00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46139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.12.201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8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(вторник)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С 9:00 до 18:00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80984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en-US" sz="2400" dirty="0" smtClean="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r>
                        <a:rPr lang="ru-RU" sz="2400" dirty="0" smtClean="0">
                          <a:effectLst/>
                          <a:latin typeface="Cambria" panose="02040503050406030204" pitchFamily="18" charset="0"/>
                        </a:rPr>
                        <a:t>.12.201</a:t>
                      </a:r>
                      <a:r>
                        <a:rPr lang="en-US" sz="2400" dirty="0" smtClean="0">
                          <a:effectLst/>
                          <a:latin typeface="Cambria" panose="02040503050406030204" pitchFamily="18" charset="0"/>
                        </a:rPr>
                        <a:t>8</a:t>
                      </a:r>
                      <a:r>
                        <a:rPr lang="ru-RU" sz="2400" dirty="0" smtClean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Cambria" panose="02040503050406030204" pitchFamily="18" charset="0"/>
                        </a:rPr>
                        <a:t>(среда)</a:t>
                      </a:r>
                      <a:endParaRPr lang="ru-RU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mbria" panose="02040503050406030204" pitchFamily="18" charset="0"/>
                        </a:rPr>
                        <a:t>С 9:00 до 18:00</a:t>
                      </a:r>
                      <a:endParaRPr lang="ru-RU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413460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30342" y="1104413"/>
            <a:ext cx="1153131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Убедительно прошу организовать доставку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оригиналов бланков регистрации итогового сочинения (изложения) обучающихся, с внесенными в них результатами проверки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до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11.12.201</a:t>
            </a:r>
            <a:r>
              <a:rPr kumimoji="0" lang="en-US" alt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(включительно)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для своевременной обработки бланков на региональном уровне, оперативного 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устранения проблем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до завершения обработки на региональном уровне и загрузки данных на федеральный уровень.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Информируем Вас о том, что ГБУ РО «РОЦОИСО» будет принимать бланки регистрации итогового сочинения (изложения) по следующему графику: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211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732" y="1133922"/>
            <a:ext cx="11935838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Печать бланков выполняется с помощью отчета </a:t>
            </a:r>
            <a:r>
              <a:rPr lang="ru-RU" sz="1600" b="1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ИС-10 Бланки для итогового сочинения (изложения)</a:t>
            </a:r>
            <a:r>
              <a:rPr lang="ru-RU" sz="1600" b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Для </a:t>
            </a:r>
            <a:r>
              <a:rPr lang="ru-RU" sz="1600" b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печати должны использоваться следующие параметры отчета: </a:t>
            </a:r>
            <a:endParaRPr lang="ru-RU" sz="1200" b="1" dirty="0"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1200" dirty="0"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Этап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 </a:t>
            </a:r>
            <a:r>
              <a:rPr lang="ru-RU" sz="1600" dirty="0"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1600" i="1" dirty="0"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Основной этап</a:t>
            </a:r>
            <a:r>
              <a:rPr lang="ru-RU" sz="1600" dirty="0"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»,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Вид работы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«</a:t>
            </a:r>
            <a:r>
              <a:rPr lang="ru-RU" sz="1600" i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Сочинение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»  - для печати бланков на сочинение, «</a:t>
            </a:r>
            <a:r>
              <a:rPr lang="ru-RU" sz="1600" i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Изложение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» - для печати бланков на </a:t>
            </a:r>
            <a:r>
              <a:rPr lang="ru-RU" sz="1600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изложение</a:t>
            </a:r>
            <a:endParaRPr lang="ru-RU" sz="1200" dirty="0"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Дата проведения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1600" i="1" dirty="0" smtClean="0"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US" sz="1600" i="1" dirty="0" smtClean="0"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ru-RU" sz="1600" i="1" dirty="0" smtClean="0"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.12.201</a:t>
            </a:r>
            <a:r>
              <a:rPr lang="en-US" sz="1600" i="1" dirty="0" smtClean="0"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endParaRPr lang="ru-RU" sz="1200" dirty="0"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Основной комплект, количество экземпляров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1600" i="1" dirty="0"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по количеству участников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зарегистрированных на сочинение или изложение </a:t>
            </a:r>
            <a:r>
              <a:rPr lang="ru-RU" sz="1600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ru-RU" sz="1600" i="1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5 % от количества </a:t>
            </a:r>
            <a:r>
              <a:rPr lang="ru-RU" sz="1600" i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зарегистрированных участников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на итоговое сочинение (изложение) (резерв на случай порчи бланков, определяется МСУ или ОО</a:t>
            </a:r>
            <a:r>
              <a:rPr lang="ru-RU" sz="1600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sz="1200" dirty="0"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Дополнительные бланки записи, количество экземпляров</a:t>
            </a:r>
            <a:r>
              <a:rPr lang="ru-RU" sz="1600" i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значение по умолчанию 0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(рекомендуем печатать дополнительные бланки записи после распечатывания необходимого количества основных комплектов. Рекомендуемое количество дополнительных бланков записи - </a:t>
            </a:r>
            <a:r>
              <a:rPr lang="ru-RU" sz="1600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не более 5% от числа участников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ru-RU" sz="1200" dirty="0"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Задать количество бланков записи в основном комплекте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1600" i="1" dirty="0"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значение по умолчанию</a:t>
            </a:r>
            <a:r>
              <a:rPr lang="ru-RU" sz="1600" dirty="0"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4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(не отмечать</a:t>
            </a:r>
            <a:r>
              <a:rPr lang="ru-RU" sz="1600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!)</a:t>
            </a:r>
            <a:endParaRPr lang="ru-RU" sz="1200" dirty="0"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Тип печати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1600" i="1" dirty="0"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Односторонняя печать</a:t>
            </a:r>
            <a:endParaRPr lang="ru-RU" sz="1200" dirty="0"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1200" dirty="0"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Комплект бланков на 1 участника итогового сочинения (изложения) состоит из </a:t>
            </a:r>
            <a:r>
              <a:rPr lang="ru-RU" sz="1600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бланка регистрации и 4 бланков записи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которые должны быть пронумерованы </a:t>
            </a:r>
            <a:r>
              <a:rPr lang="ru-RU" sz="1600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от 1 до 4 – в поле «Лист №»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бланков записи каждого комплекта </a:t>
            </a:r>
            <a:r>
              <a:rPr lang="ru-RU" sz="1600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необходимо внести номера бланков записи от 1 до 4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effectLst/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696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86549"/>
            <a:ext cx="1219200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Печать бланков и отчетных форм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для проведения итогового (сочинения) изложения  осуществляется 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9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ПО«Планирование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ГИА(ЕГЭ)201</a:t>
            </a:r>
            <a:r>
              <a:rPr kumimoji="0" lang="en-US" sz="1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9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» в разделе «Отчеты» </a:t>
            </a:r>
            <a:r>
              <a:rPr kumimoji="0" lang="en-US" sz="1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«Итоговое сочинение (изложение)» 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5362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" r="60731" b="7531"/>
          <a:stretch/>
        </p:blipFill>
        <p:spPr bwMode="auto">
          <a:xfrm>
            <a:off x="8066896" y="1732989"/>
            <a:ext cx="3505200" cy="4319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трелка вправо 7"/>
          <p:cNvSpPr/>
          <p:nvPr/>
        </p:nvSpPr>
        <p:spPr>
          <a:xfrm>
            <a:off x="6096000" y="3241472"/>
            <a:ext cx="1517245" cy="8441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217" y="1732989"/>
            <a:ext cx="4410075" cy="465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605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56888"/>
            <a:ext cx="12192000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Печать </a:t>
            </a:r>
            <a:r>
              <a:rPr lang="ru-RU" sz="3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бланков </a:t>
            </a:r>
            <a:endParaRPr lang="ru-RU" sz="3200" b="1" dirty="0" smtClean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9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выполняется </a:t>
            </a:r>
            <a:r>
              <a:rPr lang="ru-RU" sz="19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 помощью отчета ИС-10 Бланки для итогового сочинения (изложения</a:t>
            </a:r>
            <a:r>
              <a:rPr lang="ru-RU" sz="19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6419850" y="3562249"/>
            <a:ext cx="1385801" cy="963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25" y="1506740"/>
            <a:ext cx="6018812" cy="48768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075" y="1595888"/>
            <a:ext cx="3743321" cy="460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15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9347" y="804189"/>
            <a:ext cx="12142653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Для внесения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коррекций по персональным данным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участников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РЦОИ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обязательно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должны передаваться ведомости коррекций персональных данных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участников ГИА в аудитории - форма ИС-07 «Ведомость коррекции персональных данных участников ГИА в аудитории»,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которая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готовиться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для каждой аудитории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проведения итогового сочинения (изложения) с помощью отчета «ИС-07 Ведомость коррекции персональных данных»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4097" name="Рисунок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51"/>
          <a:stretch/>
        </p:blipFill>
        <p:spPr bwMode="auto">
          <a:xfrm>
            <a:off x="571500" y="2461136"/>
            <a:ext cx="10947400" cy="4088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5381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519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2255" y="657040"/>
            <a:ext cx="6050227" cy="66977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Calibri" pitchFamily="34" charset="0"/>
              </a:rPr>
              <a:t>Бланки</a:t>
            </a:r>
            <a:endParaRPr lang="en-US" b="1" dirty="0" smtClean="0">
              <a:solidFill>
                <a:srgbClr val="2241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15" name="Rectangle 8"/>
          <p:cNvSpPr txBox="1">
            <a:spLocks noChangeArrowheads="1"/>
          </p:cNvSpPr>
          <p:nvPr/>
        </p:nvSpPr>
        <p:spPr>
          <a:xfrm>
            <a:off x="279400" y="1294148"/>
            <a:ext cx="7511661" cy="163955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576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Char char="●"/>
              <a:defRPr lang="en-US" sz="2400" kern="120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28650" indent="-271463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Calibri" pitchFamily="34" charset="0"/>
              <a:buChar char="●"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spcBef>
                <a:spcPts val="384"/>
              </a:spcBef>
              <a:spcAft>
                <a:spcPts val="0"/>
              </a:spcAft>
              <a:buFont typeface="Calibri" pitchFamily="34" charset="0"/>
              <a:buChar char="–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4125" indent="-176213" algn="l" defTabSz="914400" rtl="0" eaLnBrk="1" latinLnBrk="0" hangingPunct="1">
              <a:spcBef>
                <a:spcPct val="20000"/>
              </a:spcBef>
              <a:buFont typeface="Calibri" pitchFamily="34" charset="0"/>
              <a:buChar char="‐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  <a:latin typeface="Bookman Old Style" pitchFamily="18" charset="0"/>
              </a:rPr>
              <a:t>Бланк регистрации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  <a:latin typeface="Bookman Old Style" pitchFamily="18" charset="0"/>
              </a:rPr>
              <a:t>Бланк </a:t>
            </a:r>
            <a:r>
              <a:rPr lang="ru-RU" sz="3200" dirty="0" smtClean="0">
                <a:solidFill>
                  <a:schemeClr val="tx1"/>
                </a:solidFill>
                <a:latin typeface="Bookman Old Style" pitchFamily="18" charset="0"/>
              </a:rPr>
              <a:t>записи и дополнительный бланк записи</a:t>
            </a:r>
            <a:endParaRPr lang="ru-RU" sz="32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5098" y="2957036"/>
            <a:ext cx="762596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FF0000"/>
                </a:solidFill>
                <a:latin typeface="Bookman Old Style" pitchFamily="18" charset="0"/>
              </a:rPr>
              <a:t>Комплект бланков на 1 участника итогового сочинения (изложения) состоит из </a:t>
            </a:r>
            <a:r>
              <a:rPr lang="ru-RU" sz="2800" b="1" i="1" dirty="0">
                <a:solidFill>
                  <a:srgbClr val="FF0000"/>
                </a:solidFill>
                <a:latin typeface="Bookman Old Style" pitchFamily="18" charset="0"/>
              </a:rPr>
              <a:t>бланка регистрации и 4 бланков записи</a:t>
            </a:r>
            <a:r>
              <a:rPr lang="ru-RU" sz="2800" i="1" dirty="0">
                <a:solidFill>
                  <a:srgbClr val="FF0000"/>
                </a:solidFill>
                <a:latin typeface="Bookman Old Style" pitchFamily="18" charset="0"/>
              </a:rPr>
              <a:t>, которые должны быть </a:t>
            </a:r>
            <a:r>
              <a:rPr lang="ru-RU" sz="2800" b="1" i="1" dirty="0">
                <a:solidFill>
                  <a:srgbClr val="FF0000"/>
                </a:solidFill>
                <a:latin typeface="Bookman Old Style" pitchFamily="18" charset="0"/>
              </a:rPr>
              <a:t>пронумерованы от 1 до 4 – в поле «Лист №» </a:t>
            </a:r>
            <a:r>
              <a:rPr lang="ru-RU" sz="2800" i="1" dirty="0">
                <a:solidFill>
                  <a:srgbClr val="FF0000"/>
                </a:solidFill>
                <a:latin typeface="Bookman Old Style" pitchFamily="18" charset="0"/>
              </a:rPr>
              <a:t> бланков записи каждого </a:t>
            </a:r>
            <a: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  <a:t>комплекта</a:t>
            </a:r>
            <a:endParaRPr lang="ru-RU" sz="2800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7" name="Рисунок 6" descr="C:\Users\vikmalov\Desktop\бланк регистрации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" r="963" b="1543"/>
          <a:stretch/>
        </p:blipFill>
        <p:spPr bwMode="auto">
          <a:xfrm>
            <a:off x="7698405" y="759125"/>
            <a:ext cx="4180169" cy="54518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46267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03854" y="1203639"/>
            <a:ext cx="7296538" cy="5337117"/>
          </a:xfrm>
          <a:noFill/>
        </p:spPr>
        <p:txBody>
          <a:bodyPr>
            <a:normAutofit fontScale="92500"/>
          </a:bodyPr>
          <a:lstStyle/>
          <a:p>
            <a:pPr lvl="0"/>
            <a:r>
              <a:rPr lang="ru-RU" dirty="0">
                <a:latin typeface="Cambria" panose="02040503050406030204" pitchFamily="18" charset="0"/>
              </a:rPr>
              <a:t>На одного участника по умолчанию печатается </a:t>
            </a:r>
            <a:r>
              <a:rPr lang="ru-RU" dirty="0" smtClean="0">
                <a:latin typeface="Cambria" panose="02040503050406030204" pitchFamily="18" charset="0"/>
              </a:rPr>
              <a:t>бланк </a:t>
            </a:r>
            <a:r>
              <a:rPr lang="ru-RU" dirty="0">
                <a:latin typeface="Cambria" panose="02040503050406030204" pitchFamily="18" charset="0"/>
              </a:rPr>
              <a:t>регистрации и 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4 бланка</a:t>
            </a:r>
            <a:r>
              <a:rPr lang="ru-RU" dirty="0">
                <a:latin typeface="Cambria" panose="02040503050406030204" pitchFamily="18" charset="0"/>
              </a:rPr>
              <a:t> записи. Печать бланков 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односторонняя</a:t>
            </a:r>
            <a:r>
              <a:rPr lang="ru-RU" dirty="0">
                <a:latin typeface="Cambria" panose="02040503050406030204" pitchFamily="18" charset="0"/>
              </a:rPr>
              <a:t>.</a:t>
            </a:r>
          </a:p>
          <a:p>
            <a:pPr lvl="0"/>
            <a:r>
              <a:rPr lang="ru-RU" dirty="0">
                <a:latin typeface="Cambria" panose="02040503050406030204" pitchFamily="18" charset="0"/>
              </a:rPr>
              <a:t>Код работы печатается 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автоматически</a:t>
            </a:r>
            <a:r>
              <a:rPr lang="ru-RU" dirty="0">
                <a:latin typeface="Cambria" panose="02040503050406030204" pitchFamily="18" charset="0"/>
              </a:rPr>
              <a:t> на бланке регистрации и бланках записи.</a:t>
            </a:r>
          </a:p>
          <a:p>
            <a:pPr lvl="0"/>
            <a:r>
              <a:rPr lang="ru-RU" dirty="0">
                <a:latin typeface="Cambria" panose="02040503050406030204" pitchFamily="18" charset="0"/>
              </a:rPr>
              <a:t>Если участнику не хватает места для ответа, он может попросить 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дополнительный</a:t>
            </a:r>
            <a:r>
              <a:rPr lang="ru-RU" dirty="0">
                <a:latin typeface="Cambria" panose="02040503050406030204" pitchFamily="18" charset="0"/>
              </a:rPr>
              <a:t> бланк, который печатается предварительно. </a:t>
            </a:r>
          </a:p>
          <a:p>
            <a:r>
              <a:rPr lang="ru-RU" dirty="0">
                <a:latin typeface="Cambria" panose="02040503050406030204" pitchFamily="18" charset="0"/>
              </a:rPr>
              <a:t>Код работы в дополнительный бланк вписывается 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вручную</a:t>
            </a:r>
            <a:r>
              <a:rPr lang="ru-RU" dirty="0">
                <a:latin typeface="Cambria" panose="02040503050406030204" pitchFamily="18" charset="0"/>
              </a:rPr>
              <a:t> с бланка регистрации</a:t>
            </a:r>
            <a:r>
              <a:rPr lang="ru-RU" dirty="0" smtClean="0">
                <a:latin typeface="Cambria" panose="02040503050406030204" pitchFamily="18" charset="0"/>
              </a:rPr>
              <a:t>.</a:t>
            </a:r>
          </a:p>
          <a:p>
            <a:r>
              <a:rPr lang="ru-RU" dirty="0" smtClean="0">
                <a:latin typeface="Cambria" panose="02040503050406030204" pitchFamily="18" charset="0"/>
              </a:rPr>
              <a:t>Поле </a:t>
            </a:r>
            <a:r>
              <a:rPr lang="ru-RU" dirty="0">
                <a:latin typeface="Cambria" panose="02040503050406030204" pitchFamily="18" charset="0"/>
              </a:rPr>
              <a:t>«Лист №» 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заполняется членом комиссии</a:t>
            </a:r>
            <a:r>
              <a:rPr lang="ru-RU" dirty="0">
                <a:latin typeface="Cambria" panose="02040503050406030204" pitchFamily="18" charset="0"/>
              </a:rPr>
              <a:t> в случае выдачи участнику дополнительного бланка записи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442255" y="668448"/>
            <a:ext cx="6050227" cy="66977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Calibri" pitchFamily="34" charset="0"/>
              </a:rPr>
              <a:t>Бланки</a:t>
            </a:r>
            <a:endParaRPr lang="en-US" b="1" dirty="0" smtClean="0">
              <a:solidFill>
                <a:srgbClr val="2241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Calibri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417" y="810883"/>
            <a:ext cx="4436583" cy="5426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69186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042A4D-6872-4BFE-B0F2-0BF6E359BF91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667532" y="737118"/>
            <a:ext cx="8820956" cy="1003968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Calibri" pitchFamily="34" charset="0"/>
              </a:rPr>
              <a:t>Связка бланков</a:t>
            </a:r>
            <a:endParaRPr lang="en-US" b="1" dirty="0" smtClean="0">
              <a:solidFill>
                <a:srgbClr val="2241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15" name="Rectangle 8"/>
          <p:cNvSpPr txBox="1">
            <a:spLocks noChangeArrowheads="1"/>
          </p:cNvSpPr>
          <p:nvPr/>
        </p:nvSpPr>
        <p:spPr>
          <a:xfrm>
            <a:off x="2211355" y="1648694"/>
            <a:ext cx="8063746" cy="237626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576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Char char="●"/>
              <a:defRPr lang="en-US" sz="2400" kern="120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28650" indent="-271463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Calibri" pitchFamily="34" charset="0"/>
              <a:buChar char="●"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spcBef>
                <a:spcPts val="384"/>
              </a:spcBef>
              <a:spcAft>
                <a:spcPts val="0"/>
              </a:spcAft>
              <a:buFont typeface="Calibri" pitchFamily="34" charset="0"/>
              <a:buChar char="–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4125" indent="-176213" algn="l" defTabSz="914400" rtl="0" eaLnBrk="1" latinLnBrk="0" hangingPunct="1">
              <a:spcBef>
                <a:spcPct val="20000"/>
              </a:spcBef>
              <a:buFont typeface="Calibri" pitchFamily="34" charset="0"/>
              <a:buChar char="‐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</a:rPr>
              <a:t>Код работы </a:t>
            </a:r>
            <a:r>
              <a:rPr lang="ru-RU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формируется </a:t>
            </a: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</a:rPr>
              <a:t>автоматизировано при печати бланков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3200" dirty="0">
                <a:solidFill>
                  <a:srgbClr val="FF0000"/>
                </a:solidFill>
                <a:latin typeface="Cambria" panose="02040503050406030204" pitchFamily="18" charset="0"/>
              </a:rPr>
              <a:t>Одинаковый на всех </a:t>
            </a:r>
            <a:r>
              <a:rPr lang="ru-RU" sz="32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бланках</a:t>
            </a:r>
            <a:r>
              <a:rPr lang="en-US" sz="32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участника</a:t>
            </a:r>
            <a:endParaRPr lang="ru-RU" sz="320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</a:rPr>
              <a:t>10-знаков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ru-RU" sz="32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sz="2800" dirty="0">
              <a:solidFill>
                <a:schemeClr val="tx1"/>
              </a:solidFill>
              <a:latin typeface="Cambria" panose="02040503050406030204" pitchFamily="18" charset="0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sz="2800" dirty="0">
              <a:solidFill>
                <a:schemeClr val="tx1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56022" y="5439141"/>
            <a:ext cx="2543694" cy="73721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626" y="3674853"/>
            <a:ext cx="9134475" cy="286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26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706438"/>
            <a:ext cx="8562975" cy="580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6643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8921" y="729019"/>
            <a:ext cx="9963539" cy="885177"/>
          </a:xfrm>
        </p:spPr>
        <p:txBody>
          <a:bodyPr>
            <a:noAutofit/>
          </a:bodyPr>
          <a:lstStyle/>
          <a:p>
            <a:pPr lvl="0"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Замечания по результатам проведения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итогового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сочинения (изложения)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-201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13398" y="1552044"/>
            <a:ext cx="11786118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некачественная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печать бланков;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некорректное заполнение поля «</a:t>
            </a:r>
            <a:r>
              <a:rPr 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бланков записи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в бланке записи не указана </a:t>
            </a:r>
            <a:r>
              <a:rPr 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сочинения;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несоответствие номера темы в бланке регистрации номеру темы в бланках записи;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не заполнены «</a:t>
            </a:r>
            <a:r>
              <a:rPr 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шапки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пустых бланков записи;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не проставлены "</a:t>
            </a:r>
            <a:r>
              <a:rPr 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работы упакованы в индивидуальные файлы;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 корректор;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в бланках регистрации в поле «</a:t>
            </a:r>
            <a:r>
              <a:rPr 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проведения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указано наименование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 вместо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кода;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приклеены к конвертам;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в регистрационном поле не заполнено поле «</a:t>
            </a:r>
            <a:r>
              <a:rPr 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несоответствие номеров кабинетов на сопроводительном бланке номерам кабинетов в бланках регистрации;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упаковочных пакета с одинаковым номером аудитории.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«пустые» бланки записи из комплектов участника отложены отдельно или вообще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переданы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РОЦОИСО;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комплекты бланков записи каждого участника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соединены скрепками</a:t>
            </a:r>
            <a:r>
              <a:rPr kumimoji="0" lang="ru-RU" sz="19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sz="1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заменен полностью комплект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участника при порче одного из бланков пакета.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5295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861"/>
            <a:ext cx="12192000" cy="577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760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0" y="1162195"/>
            <a:ext cx="11417300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Замечания по результатам обработки бланков:</a:t>
            </a:r>
            <a:endParaRPr lang="ru-RU" sz="3600" b="1" dirty="0">
              <a:solidFill>
                <a:srgbClr val="FF000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- при обработке бланков итогового сочинения (изложения) обнаружены </a:t>
            </a:r>
            <a:r>
              <a:rPr lang="ru-RU" sz="28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несоответствия сведений</a:t>
            </a:r>
            <a:r>
              <a:rPr lang="ru-RU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, внесенных в РИС, заполненным по факту бланкам итогового сочинения (изложения) в части выбора вида творческой работы «сочинение/изложение»;</a:t>
            </a:r>
          </a:p>
          <a:p>
            <a:r>
              <a:rPr lang="ru-RU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- не внесены в бланк регистрации </a:t>
            </a:r>
            <a:r>
              <a:rPr lang="ru-RU" sz="28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результаты проверки </a:t>
            </a:r>
            <a:r>
              <a:rPr lang="ru-RU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выполнения требований (требования) к итоговому сочинению;</a:t>
            </a:r>
          </a:p>
          <a:p>
            <a:r>
              <a:rPr lang="ru-RU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- не внесены в бланк регистрации </a:t>
            </a:r>
            <a:r>
              <a:rPr lang="ru-RU" sz="28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результаты проверки </a:t>
            </a:r>
            <a:r>
              <a:rPr lang="ru-RU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по критериями;</a:t>
            </a:r>
          </a:p>
          <a:p>
            <a:r>
              <a:rPr lang="ru-RU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выставлен в бланк регистрации </a:t>
            </a:r>
            <a:r>
              <a:rPr lang="ru-RU" sz="28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итоговый результат</a:t>
            </a:r>
            <a:r>
              <a:rPr lang="ru-RU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- итоговый результат </a:t>
            </a:r>
            <a:r>
              <a:rPr lang="ru-RU" sz="28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неверно внесен </a:t>
            </a:r>
            <a:r>
              <a:rPr lang="ru-RU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в бланк </a:t>
            </a:r>
            <a:r>
              <a:rPr lang="ru-RU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регистрации</a:t>
            </a:r>
            <a:endParaRPr lang="ru-RU" sz="28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80975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57200" y="4283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203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17806" y="943745"/>
            <a:ext cx="11477956" cy="541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Замечания по результатам обработки бланков: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  <a:p>
            <a:pPr lvl="0"/>
            <a:r>
              <a:rPr lang="ru-RU" sz="28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Некорректно </a:t>
            </a:r>
            <a:r>
              <a:rPr lang="ru-RU" sz="28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переносятся результаты оценивания:</a:t>
            </a:r>
          </a:p>
          <a:p>
            <a:pPr lvl="0"/>
            <a:r>
              <a:rPr lang="ru-RU" sz="28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-не </a:t>
            </a:r>
            <a:r>
              <a:rPr lang="ru-RU" sz="28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выставляется итоговый зачет или </a:t>
            </a:r>
            <a:r>
              <a:rPr lang="ru-RU" sz="28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незачет,</a:t>
            </a:r>
          </a:p>
          <a:p>
            <a:pPr lvl="0"/>
            <a:r>
              <a:rPr lang="ru-RU" sz="28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-не </a:t>
            </a:r>
            <a:r>
              <a:rPr lang="ru-RU" sz="28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отмечаются зачеты или незачеты по требованиям и критериям; </a:t>
            </a:r>
          </a:p>
          <a:p>
            <a:pPr lvl="0"/>
            <a:r>
              <a:rPr lang="ru-RU" sz="28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-не </a:t>
            </a:r>
            <a:r>
              <a:rPr lang="ru-RU" sz="28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корректно определяется итоговый </a:t>
            </a:r>
            <a:r>
              <a:rPr lang="ru-RU" sz="28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результат.</a:t>
            </a:r>
            <a:endParaRPr lang="ru-RU" sz="3200" dirty="0" smtClean="0">
              <a:solidFill>
                <a:srgbClr val="FF000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Исправления </a:t>
            </a:r>
            <a:r>
              <a:rPr lang="ru-RU" sz="3200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результаты оценивания в </a:t>
            </a:r>
            <a:r>
              <a:rPr lang="ru-RU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оригиналах </a:t>
            </a:r>
            <a:r>
              <a:rPr lang="ru-RU" sz="3200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бланков регистрации необходимо </a:t>
            </a:r>
            <a:r>
              <a:rPr lang="ru-RU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вносить так, </a:t>
            </a:r>
            <a:r>
              <a:rPr lang="ru-RU" sz="3200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было понятно, какая оценка действительна. </a:t>
            </a:r>
            <a:endParaRPr lang="ru-RU" sz="3200" dirty="0" smtClean="0">
              <a:solidFill>
                <a:srgbClr val="FF000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3200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этом </a:t>
            </a:r>
            <a:r>
              <a:rPr lang="ru-RU" sz="5400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запрещено</a:t>
            </a:r>
            <a:r>
              <a:rPr lang="ru-RU" sz="3200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использовать </a:t>
            </a:r>
            <a:r>
              <a:rPr lang="ru-RU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корректор и </a:t>
            </a:r>
            <a:r>
              <a:rPr lang="ru-RU" sz="32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степлер</a:t>
            </a:r>
            <a:r>
              <a:rPr lang="ru-RU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endParaRPr lang="ru-RU" sz="3200" dirty="0">
              <a:solidFill>
                <a:srgbClr val="FF000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80975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57200" y="4283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-90488" y="457200"/>
            <a:ext cx="12192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37941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90488" y="4251325"/>
            <a:ext cx="12192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3375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180975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79387" y="4229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096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96000" y="4174830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Yeseva One"/>
              </a:rPr>
              <a:t>Отдел организационно-технологического обеспечения </a:t>
            </a:r>
            <a:r>
              <a:rPr lang="ru-RU" b="1" dirty="0" smtClean="0">
                <a:solidFill>
                  <a:srgbClr val="000000"/>
                </a:solidFill>
                <a:latin typeface="Yeseva One"/>
              </a:rPr>
              <a:t>ГИА-11</a:t>
            </a:r>
            <a:endParaRPr lang="ru-RU" b="1" dirty="0">
              <a:solidFill>
                <a:srgbClr val="000000"/>
              </a:solidFill>
              <a:latin typeface="Yeseva One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Yeseva One"/>
              </a:rPr>
              <a:t>Богданов Валерий Александрович</a:t>
            </a:r>
            <a:r>
              <a:rPr lang="ru-RU" dirty="0">
                <a:solidFill>
                  <a:srgbClr val="000000"/>
                </a:solidFill>
                <a:latin typeface="Yeseva One"/>
              </a:rPr>
              <a:t/>
            </a:r>
            <a:br>
              <a:rPr lang="ru-RU" dirty="0">
                <a:solidFill>
                  <a:srgbClr val="000000"/>
                </a:solidFill>
                <a:latin typeface="Yeseva One"/>
              </a:rPr>
            </a:br>
            <a:r>
              <a:rPr lang="ru-RU" sz="2400" b="1" dirty="0">
                <a:solidFill>
                  <a:srgbClr val="FF0000"/>
                </a:solidFill>
                <a:latin typeface="Yeseva One"/>
              </a:rPr>
              <a:t>тел. +</a:t>
            </a:r>
            <a:r>
              <a:rPr lang="ru-RU" sz="2400" b="1" dirty="0" smtClean="0">
                <a:solidFill>
                  <a:srgbClr val="FF0000"/>
                </a:solidFill>
                <a:latin typeface="Yeseva One"/>
              </a:rPr>
              <a:t>7(863)2105011</a:t>
            </a:r>
            <a:r>
              <a:rPr lang="ru-RU" dirty="0" smtClean="0">
                <a:solidFill>
                  <a:srgbClr val="000000"/>
                </a:solidFill>
                <a:latin typeface="Yeseva One"/>
              </a:rPr>
              <a:t> </a:t>
            </a:r>
            <a:endParaRPr lang="ru-RU" b="0" i="0" dirty="0">
              <a:solidFill>
                <a:srgbClr val="000000"/>
              </a:solidFill>
              <a:effectLst/>
              <a:latin typeface="Yeseva One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2071037"/>
            <a:ext cx="6096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Yeseva One"/>
              </a:rPr>
              <a:t>Директор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Yeseva One"/>
              </a:rPr>
              <a:t>Снежко </a:t>
            </a:r>
            <a:r>
              <a:rPr lang="ru-RU" dirty="0">
                <a:solidFill>
                  <a:srgbClr val="000000"/>
                </a:solidFill>
                <a:latin typeface="Yeseva One"/>
              </a:rPr>
              <a:t>Галина Евгеньевна</a:t>
            </a:r>
            <a:br>
              <a:rPr lang="ru-RU" dirty="0">
                <a:solidFill>
                  <a:srgbClr val="000000"/>
                </a:solidFill>
                <a:latin typeface="Yeseva One"/>
              </a:rPr>
            </a:br>
            <a:r>
              <a:rPr lang="ru-RU" sz="2400" b="1" dirty="0">
                <a:solidFill>
                  <a:srgbClr val="FF0000"/>
                </a:solidFill>
                <a:latin typeface="Yeseva One"/>
              </a:rPr>
              <a:t>тел. </a:t>
            </a:r>
            <a:r>
              <a:rPr lang="ru-RU" sz="2400" b="1" dirty="0" smtClean="0">
                <a:solidFill>
                  <a:srgbClr val="FF0000"/>
                </a:solidFill>
                <a:latin typeface="Yeseva One"/>
              </a:rPr>
              <a:t>+7(909)4253444</a:t>
            </a:r>
            <a:r>
              <a:rPr lang="ru-RU" sz="2400" b="1" dirty="0">
                <a:solidFill>
                  <a:srgbClr val="FF0000"/>
                </a:solidFill>
                <a:latin typeface="Yeseva One"/>
              </a:rPr>
              <a:t>, </a:t>
            </a:r>
            <a:endParaRPr lang="ru-RU" sz="2400" b="1" dirty="0" smtClean="0">
              <a:solidFill>
                <a:srgbClr val="FF0000"/>
              </a:solidFill>
              <a:latin typeface="Yeseva One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Yeseva One"/>
              </a:rPr>
              <a:t>+7(863)2105006</a:t>
            </a:r>
            <a:r>
              <a:rPr lang="ru-RU" dirty="0">
                <a:solidFill>
                  <a:srgbClr val="000000"/>
                </a:solidFill>
                <a:latin typeface="Yeseva One"/>
              </a:rPr>
              <a:t/>
            </a:r>
            <a:br>
              <a:rPr lang="ru-RU" dirty="0">
                <a:solidFill>
                  <a:srgbClr val="000000"/>
                </a:solidFill>
                <a:latin typeface="Yeseva One"/>
              </a:rPr>
            </a:br>
            <a:r>
              <a:rPr lang="ru-RU" dirty="0" smtClean="0">
                <a:solidFill>
                  <a:srgbClr val="000000"/>
                </a:solidFill>
                <a:latin typeface="Yeseva One"/>
                <a:hlinkClick r:id="rId2"/>
              </a:rPr>
              <a:t>gsnezhko@rcoi61.org.ru</a:t>
            </a:r>
            <a:r>
              <a:rPr lang="ru-RU" dirty="0" smtClean="0">
                <a:solidFill>
                  <a:srgbClr val="000000"/>
                </a:solidFill>
                <a:latin typeface="Yeseva One"/>
              </a:rPr>
              <a:t> </a:t>
            </a:r>
            <a:endParaRPr lang="ru-RU" b="0" i="0" dirty="0">
              <a:solidFill>
                <a:srgbClr val="000000"/>
              </a:solidFill>
              <a:effectLst/>
              <a:latin typeface="Yeseva One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533854" y="1527329"/>
            <a:ext cx="5689664" cy="40949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err="1" smtClean="0"/>
              <a:t>Минобразование</a:t>
            </a:r>
            <a:r>
              <a:rPr lang="ru-RU" altLang="ru-RU" sz="2400" b="1" dirty="0" smtClean="0"/>
              <a:t> Ростовской области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ru-RU" sz="2400" dirty="0" smtClean="0"/>
              <a:t>web-</a:t>
            </a:r>
            <a:r>
              <a:rPr lang="ru-RU" altLang="ru-RU" sz="2400" dirty="0" smtClean="0"/>
              <a:t>сайт: </a:t>
            </a:r>
            <a:r>
              <a:rPr lang="en-US" altLang="ru-RU" sz="2400" dirty="0" smtClean="0">
                <a:hlinkClick r:id="rId3"/>
              </a:rPr>
              <a:t>www.rostobr.ru</a:t>
            </a:r>
            <a:r>
              <a:rPr lang="ru-RU" altLang="ru-RU" sz="2400" dirty="0" smtClean="0"/>
              <a:t> </a:t>
            </a: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ru-RU" sz="2400" b="1" dirty="0" smtClean="0"/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ru-RU" sz="2400" b="1" dirty="0" smtClean="0"/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/>
              <a:t>Ростовский областной центр обработки информации в сфере образования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 smtClean="0"/>
              <a:t>г. Ростов-на-Дону, пр. Ленина, 92 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ru-RU" sz="2400" dirty="0" smtClean="0"/>
              <a:t>web-</a:t>
            </a:r>
            <a:r>
              <a:rPr lang="ru-RU" altLang="ru-RU" sz="2400" dirty="0" smtClean="0"/>
              <a:t>сайт: </a:t>
            </a:r>
            <a:r>
              <a:rPr lang="en-US" altLang="ru-RU" sz="2400" dirty="0" smtClean="0">
                <a:hlinkClick r:id="rId4"/>
              </a:rPr>
              <a:t>www.rcoi61.ru</a:t>
            </a:r>
            <a:r>
              <a:rPr lang="ru-RU" altLang="ru-RU" sz="2400" dirty="0" smtClean="0"/>
              <a:t>    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ru-RU" sz="2400" dirty="0" smtClean="0"/>
              <a:t>e-mail</a:t>
            </a:r>
            <a:r>
              <a:rPr lang="en-US" altLang="ru-RU" sz="2400" dirty="0"/>
              <a:t>: </a:t>
            </a:r>
            <a:r>
              <a:rPr lang="en-US" sz="2400" dirty="0" smtClean="0">
                <a:hlinkClick r:id="rId5"/>
              </a:rPr>
              <a:t>ege@rcoi61.org.ru</a:t>
            </a:r>
            <a:r>
              <a:rPr lang="ru-RU" sz="2400" dirty="0" smtClean="0"/>
              <a:t> </a:t>
            </a:r>
            <a:endParaRPr lang="en-US" altLang="ru-RU" sz="2400" dirty="0" smtClean="0"/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ru-RU" sz="2400" dirty="0" smtClean="0"/>
              <a:t>e-mail: </a:t>
            </a:r>
            <a:r>
              <a:rPr lang="en-US" altLang="ru-RU" sz="2400" dirty="0" smtClean="0">
                <a:hlinkClick r:id="rId6"/>
              </a:rPr>
              <a:t>rocoiso@rostobr.ru</a:t>
            </a:r>
            <a:r>
              <a:rPr lang="ru-RU" altLang="ru-RU" sz="2400" dirty="0" smtClean="0"/>
              <a:t> </a:t>
            </a:r>
          </a:p>
          <a:p>
            <a:pPr marL="0" indent="0" algn="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i="1" dirty="0" smtClean="0"/>
              <a:t>Режим работы: </a:t>
            </a:r>
          </a:p>
          <a:p>
            <a:pPr marL="0" indent="0" algn="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i="1" dirty="0" smtClean="0"/>
              <a:t>понедельник-четверг: 9.00-18.00;</a:t>
            </a:r>
          </a:p>
          <a:p>
            <a:pPr marL="0" indent="0" algn="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i="1" dirty="0" smtClean="0"/>
              <a:t>пятница: 9.00-17.00; </a:t>
            </a:r>
          </a:p>
          <a:p>
            <a:pPr marL="0" indent="0" algn="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i="1" dirty="0" smtClean="0"/>
              <a:t>перерыв: 13.00-14.00. 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33854" y="680152"/>
            <a:ext cx="11456209" cy="706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alt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КОНТАКТНЫЕ ДАННЫЕ</a:t>
            </a:r>
            <a:endParaRPr lang="ru-RU" alt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8347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287624" y="3065292"/>
            <a:ext cx="10114384" cy="6251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902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anose="02040503050406030204" pitchFamily="18" charset="0"/>
                <a:cs typeface="Arial" charset="0"/>
              </a:rPr>
              <a:t>Спасибо за внимание!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" y="0"/>
            <a:ext cx="12174495" cy="174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51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9" y="1023937"/>
            <a:ext cx="11957538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36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006" y="1251447"/>
            <a:ext cx="11754197" cy="4985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Вам направлены от РЦОИ методические 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материалы по проведению итогового сочинения (изложения</a:t>
            </a: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</a:t>
            </a:r>
            <a:endParaRPr lang="ru-RU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Дополнительная информация о проведении итогового сочинения (изложения)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.12.201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Информация о настройках при печати бланков и отчетных форм для проведения итогового сочинения (изложения)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Схема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движения материалов итогового сочинения (изложения)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График доставки бланков записи итогового сочинения (изложения)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.12.201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График доставки оригиналов бланков регистрации итогового сочинения (изложения)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.12.201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выставленными оценками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Макет сопроводительного бланка к материалам итогового сочинения (изложения) после его проведения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Акт приемки-передачи материалов сочинения (изложения)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Форма предоставления информация о количестве участников, не явившихся на итоговое сочинение (изложение)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.12.201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6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должна быть предоставлена в РЦОИ на адрес электронной почты </a:t>
            </a:r>
            <a:r>
              <a:rPr lang="en-US" sz="1600" i="1" u="sng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ege</a:t>
            </a:r>
            <a:r>
              <a:rPr lang="ru-RU" sz="1600" i="1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@</a:t>
            </a:r>
            <a:r>
              <a:rPr lang="en-US" sz="1600" i="1" u="sng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rcoi</a:t>
            </a:r>
            <a:r>
              <a:rPr lang="ru-RU" sz="1600" i="1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61.</a:t>
            </a:r>
            <a:r>
              <a:rPr lang="en-US" sz="1600" i="1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org</a:t>
            </a:r>
            <a:r>
              <a:rPr lang="ru-RU" sz="1600" i="1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.</a:t>
            </a:r>
            <a:r>
              <a:rPr lang="en-US" sz="1600" i="1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ru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до </a:t>
            </a:r>
            <a:r>
              <a:rPr lang="ru-RU" sz="16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6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ru-RU" sz="16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:00 0</a:t>
            </a:r>
            <a:r>
              <a:rPr lang="en-US" sz="16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ru-RU" sz="16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.12.201</a:t>
            </a:r>
            <a:r>
              <a:rPr lang="en-US" sz="16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ru-RU" sz="16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sz="12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6312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755" y="1217844"/>
            <a:ext cx="1159625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Информация о явке участников на итоговое сочинение (изложение) </a:t>
            </a:r>
            <a:r>
              <a:rPr lang="en-US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05</a:t>
            </a:r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.12.201</a:t>
            </a:r>
            <a:r>
              <a:rPr lang="en-US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:00 0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.12.201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предоставить в РЦОИ информацию о количестве участников, не явившихся на итоговое сочинение изложение, по прилагаемой форме: </a:t>
            </a: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Форма_о_неявке_участников_ИС_0</a:t>
            </a:r>
            <a:r>
              <a:rPr lang="en-US" sz="20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12201</a:t>
            </a:r>
            <a:r>
              <a:rPr lang="en-US" sz="20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sz="2000" b="1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xls</a:t>
            </a: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Заполненную форму необходимо отправить на адрес электронной почты </a:t>
            </a:r>
            <a:r>
              <a:rPr lang="en-US" sz="2000" u="sng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ege</a:t>
            </a:r>
            <a:r>
              <a:rPr lang="ru-RU" sz="20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@</a:t>
            </a:r>
            <a:r>
              <a:rPr lang="en-US" sz="2000" u="sng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rcoi</a:t>
            </a:r>
            <a:r>
              <a:rPr lang="ru-RU" sz="20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61.</a:t>
            </a:r>
            <a:r>
              <a:rPr lang="en-US" sz="20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org</a:t>
            </a:r>
            <a:r>
              <a:rPr lang="ru-RU" sz="20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.</a:t>
            </a:r>
            <a:r>
              <a:rPr lang="en-US" sz="20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ru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84" y="3079892"/>
            <a:ext cx="10296525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01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133" y="1265730"/>
            <a:ext cx="25857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Вам направлена </a:t>
            </a:r>
          </a:p>
          <a:p>
            <a:pPr algn="ctr"/>
            <a:r>
              <a:rPr lang="ru-RU" sz="2800" dirty="0" smtClean="0"/>
              <a:t>«Схема движения материалов итогового сочинения (изложения)»</a:t>
            </a:r>
          </a:p>
          <a:p>
            <a:pPr algn="ctr"/>
            <a:r>
              <a:rPr lang="ru-RU" sz="2800" dirty="0" smtClean="0"/>
              <a:t>из 36 пунктов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409" y="776377"/>
            <a:ext cx="9457592" cy="540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595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7367" y="710358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Важные </a:t>
            </a:r>
            <a:r>
              <a:rPr lang="ru-RU" sz="3200" b="1" dirty="0"/>
              <a:t>особенности процедур подготовки и проведения итогового сочинения (изложения) </a:t>
            </a:r>
            <a:r>
              <a:rPr lang="en-US" sz="3200" b="1" dirty="0"/>
              <a:t>5</a:t>
            </a:r>
            <a:r>
              <a:rPr lang="ru-RU" sz="3200" b="1" dirty="0" smtClean="0"/>
              <a:t> декабря 201</a:t>
            </a:r>
            <a:r>
              <a:rPr lang="en-US" sz="3200" b="1" dirty="0" smtClean="0"/>
              <a:t>8</a:t>
            </a:r>
            <a:r>
              <a:rPr lang="ru-RU" sz="3200" b="1" dirty="0" smtClean="0"/>
              <a:t> </a:t>
            </a:r>
            <a:r>
              <a:rPr lang="ru-RU" sz="3200" b="1" dirty="0"/>
              <a:t>г., соблюдение которых </a:t>
            </a:r>
            <a:r>
              <a:rPr lang="ru-RU" sz="3200" b="1" dirty="0" smtClean="0">
                <a:solidFill>
                  <a:srgbClr val="FF0000"/>
                </a:solidFill>
              </a:rPr>
              <a:t>ОБЯЗАТЕЛЬНО: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45915" y="2036984"/>
            <a:ext cx="1177705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47675" lvl="0" indent="-44767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Для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проведения итогового сочинения (изложения) </a:t>
            </a: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5</a:t>
            </a: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.12.201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8</a:t>
            </a: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должны </a:t>
            </a: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использоваться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только бланки, напечатанные из программного обеспечения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«Планирование ГИА (ЕГЭ) </a:t>
            </a: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201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9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»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версии </a:t>
            </a: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8</a:t>
            </a: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.0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endParaRPr lang="ru-RU" sz="3200" b="1" strike="sngStrike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2373" y="3483533"/>
            <a:ext cx="1165059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уровнях МСУ и ОО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запрещается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устанавливать дистрибутив ПО «Планирование ГИА (ЕГЭ)» одновременно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две (и более)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рабочих станций для одновременной печати бланков сочинения/изложения с этих рабочих станций. Дублирование дистрибутивов на нескольких рабочих станциях приведет к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дублированию кодов бланков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сочинений/изложений при печати. 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уровнях МСУ и ОО после начала печати бланков сочинения/изложения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запрещается удаление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установка нового дистрибутива ПО «Планирование ГИА(ЕГЭ)». Удаление дистрибутива, с которого уже велась печать бланков сочинения/изложения, приведет к удалению сведений об уже использованных кодах бланков сочинения/изложения, что в дальнейшем, приведет к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дублированию кодов бланков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печати с нового дистрибутива. </a:t>
            </a:r>
            <a:endParaRPr lang="ru-RU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5915" y="5545636"/>
            <a:ext cx="118826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 избежание данной проблемы, при выходе обновлений ПО «Планирование ГИА(ЕГЭ)» необходимо передавать на уровень МСУ и ОО только файл обновления, а не новый дистрибутив. Установка обновления на уровнях МСУ и ОО не повлияет на печать бланков сочинения/изложения.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56908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7367" y="710358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Важные </a:t>
            </a:r>
            <a:r>
              <a:rPr lang="ru-RU" sz="3200" b="1" dirty="0"/>
              <a:t>особенности процедур подготовки и проведения итогового сочинения (изложения) </a:t>
            </a:r>
            <a:r>
              <a:rPr lang="en-US" sz="3200" b="1" dirty="0"/>
              <a:t>5</a:t>
            </a:r>
            <a:r>
              <a:rPr lang="ru-RU" sz="3200" b="1" dirty="0" smtClean="0"/>
              <a:t> декабря 201</a:t>
            </a:r>
            <a:r>
              <a:rPr lang="en-US" sz="3200" b="1" dirty="0" smtClean="0"/>
              <a:t>8</a:t>
            </a:r>
            <a:r>
              <a:rPr lang="ru-RU" sz="3200" b="1" dirty="0" smtClean="0"/>
              <a:t> </a:t>
            </a:r>
            <a:r>
              <a:rPr lang="ru-RU" sz="3200" b="1" dirty="0"/>
              <a:t>г., соблюдение которых </a:t>
            </a:r>
            <a:r>
              <a:rPr lang="ru-RU" sz="3200" b="1" dirty="0" smtClean="0">
                <a:solidFill>
                  <a:srgbClr val="FF0000"/>
                </a:solidFill>
              </a:rPr>
              <a:t>ОБЯЗАТЕЛЬНО: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99662" y="2008576"/>
            <a:ext cx="1108476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47675" lvl="0" indent="-44767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dirty="0" smtClean="0">
                <a:latin typeface="Arial" panose="020B0604020202020204" pitchFamily="34" charset="0"/>
              </a:rPr>
              <a:t>При </a:t>
            </a:r>
            <a:r>
              <a:rPr lang="ru-RU" sz="2000" dirty="0">
                <a:latin typeface="Arial" panose="020B0604020202020204" pitchFamily="34" charset="0"/>
              </a:rPr>
              <a:t>печати комплектов бланков участников в отчете ИС-10  «Бланки итогового сочинения (изложения)» параметр «Задать количество бланков записи в основном комплекте»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</a:rPr>
              <a:t>должен быть равен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447675" lvl="0" indent="-44767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dirty="0" smtClean="0">
                <a:latin typeface="Arial" panose="020B0604020202020204" pitchFamily="34" charset="0"/>
              </a:rPr>
              <a:t>Членам комиссии в аудиториях </a:t>
            </a:r>
            <a:r>
              <a:rPr lang="ru-RU" sz="2000" dirty="0">
                <a:latin typeface="Arial" panose="020B0604020202020204" pitchFamily="34" charset="0"/>
              </a:rPr>
              <a:t>необходимо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</a:rPr>
              <a:t>ОБЯЗАТЕЛЬНО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</a:rPr>
              <a:t>проверять </a:t>
            </a:r>
            <a:r>
              <a:rPr lang="ru-RU" sz="2000" dirty="0" smtClean="0">
                <a:latin typeface="Arial" panose="020B0604020202020204" pitchFamily="34" charset="0"/>
              </a:rPr>
              <a:t>заполнение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ВСЕХ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</a:rPr>
              <a:t>полей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ВСЕХ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</a:rPr>
              <a:t>бланков, </a:t>
            </a:r>
            <a:r>
              <a:rPr lang="ru-RU" sz="2000" dirty="0">
                <a:latin typeface="Arial" panose="020B0604020202020204" pitchFamily="34" charset="0"/>
              </a:rPr>
              <a:t>выданных участникам, в том числе и </a:t>
            </a:r>
            <a:r>
              <a:rPr lang="ru-RU" sz="2000" dirty="0" smtClean="0">
                <a:latin typeface="Arial" panose="020B0604020202020204" pitchFamily="34" charset="0"/>
              </a:rPr>
              <a:t>пустых бланков записей</a:t>
            </a:r>
          </a:p>
          <a:p>
            <a:pPr marL="447675" lvl="0" indent="-44767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dirty="0" smtClean="0">
                <a:latin typeface="Arial" panose="020B0604020202020204" pitchFamily="34" charset="0"/>
              </a:rPr>
              <a:t>Бланки </a:t>
            </a:r>
            <a:r>
              <a:rPr lang="ru-RU" sz="2000" dirty="0">
                <a:latin typeface="Arial" panose="020B0604020202020204" pitchFamily="34" charset="0"/>
              </a:rPr>
              <a:t>записи и бланки регистрации пакуются для доставки в РОЦОИСО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ПОАУДИТОРНО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447675" lvl="0" indent="-44767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КОНТРОЛИРУЙТЕ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</a:rPr>
              <a:t>количество бланков, которые должны быть предоставлены в РОЦОИСО на обработку</a:t>
            </a:r>
            <a:r>
              <a:rPr lang="ru-RU" sz="2000" dirty="0" smtClean="0">
                <a:latin typeface="Arial" panose="020B0604020202020204" pitchFamily="34" charset="0"/>
              </a:rPr>
              <a:t>:</a:t>
            </a:r>
          </a:p>
          <a:p>
            <a:pPr marL="541338" lvl="0" indent="-936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dirty="0" smtClean="0">
                <a:latin typeface="Arial" panose="020B0604020202020204" pitchFamily="34" charset="0"/>
              </a:rPr>
              <a:t>количество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</a:rPr>
              <a:t>бланков записи </a:t>
            </a:r>
            <a:r>
              <a:rPr lang="ru-RU" sz="2000" dirty="0">
                <a:latin typeface="Arial" panose="020B0604020202020204" pitchFamily="34" charset="0"/>
              </a:rPr>
              <a:t>в пакете </a:t>
            </a:r>
            <a:r>
              <a:rPr lang="ru-RU" sz="2000" dirty="0" smtClean="0">
                <a:latin typeface="Arial" panose="020B0604020202020204" pitchFamily="34" charset="0"/>
              </a:rPr>
              <a:t>одной аудитории = количество </a:t>
            </a:r>
            <a:r>
              <a:rPr lang="ru-RU" sz="2000" dirty="0">
                <a:latin typeface="Arial" panose="020B0604020202020204" pitchFamily="34" charset="0"/>
              </a:rPr>
              <a:t>участников в </a:t>
            </a:r>
            <a:r>
              <a:rPr lang="ru-RU" sz="2000" dirty="0" smtClean="0">
                <a:latin typeface="Arial" panose="020B0604020202020204" pitchFamily="34" charset="0"/>
              </a:rPr>
              <a:t>аудитории </a:t>
            </a:r>
            <a:r>
              <a:rPr lang="ru-RU" sz="2000" dirty="0">
                <a:latin typeface="Arial" panose="020B0604020202020204" pitchFamily="34" charset="0"/>
              </a:rPr>
              <a:t>* 4 + количество дополнительных бланков записи, выданных участникам. </a:t>
            </a:r>
            <a:endParaRPr lang="ru-RU" sz="2000" dirty="0" smtClean="0">
              <a:latin typeface="Arial" panose="020B0604020202020204" pitchFamily="34" charset="0"/>
            </a:endParaRPr>
          </a:p>
          <a:p>
            <a:pPr marL="541338" lvl="0" indent="-936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latin typeface="Arial" panose="020B0604020202020204" pitchFamily="34" charset="0"/>
              </a:rPr>
              <a:t>- </a:t>
            </a:r>
            <a:r>
              <a:rPr lang="ru-RU" sz="2000" dirty="0">
                <a:latin typeface="Arial" panose="020B0604020202020204" pitchFamily="34" charset="0"/>
              </a:rPr>
              <a:t>количество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</a:rPr>
              <a:t>бланков регистрации </a:t>
            </a:r>
            <a:r>
              <a:rPr lang="ru-RU" sz="2000" dirty="0">
                <a:latin typeface="Arial" panose="020B0604020202020204" pitchFamily="34" charset="0"/>
              </a:rPr>
              <a:t>в пакете </a:t>
            </a:r>
            <a:r>
              <a:rPr lang="ru-RU" sz="2000" dirty="0" smtClean="0">
                <a:latin typeface="Arial" panose="020B0604020202020204" pitchFamily="34" charset="0"/>
              </a:rPr>
              <a:t>одной аудитории </a:t>
            </a:r>
            <a:r>
              <a:rPr lang="ru-RU" sz="2000" dirty="0">
                <a:latin typeface="Arial" panose="020B0604020202020204" pitchFamily="34" charset="0"/>
              </a:rPr>
              <a:t>=  количество участников в </a:t>
            </a:r>
            <a:r>
              <a:rPr lang="ru-RU" sz="2000" dirty="0" smtClean="0">
                <a:latin typeface="Arial" panose="020B0604020202020204" pitchFamily="34" charset="0"/>
              </a:rPr>
              <a:t>аудитории</a:t>
            </a:r>
            <a:endParaRPr lang="ru-RU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8102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2073</Words>
  <Application>Microsoft Office PowerPoint</Application>
  <PresentationFormat>Широкоэкранный</PresentationFormat>
  <Paragraphs>192</Paragraphs>
  <Slides>33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2" baseType="lpstr">
      <vt:lpstr>Arial</vt:lpstr>
      <vt:lpstr>Bookman Old Style</vt:lpstr>
      <vt:lpstr>Calibri</vt:lpstr>
      <vt:lpstr>Calibri Light</vt:lpstr>
      <vt:lpstr>Cambria</vt:lpstr>
      <vt:lpstr>Times New Roman</vt:lpstr>
      <vt:lpstr>Wingdings</vt:lpstr>
      <vt:lpstr>Yeseva One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Важные особенности процедур подготовки и проведения итогового сочинения (изложения) 5 декабря 2018 г., соблюдение которых ОБЯЗАТЕЛЬНО:</vt:lpstr>
      <vt:lpstr>Важные особенности процедур подготовки и проведения итогового сочинения (изложения) 5 декабря 2018 г., соблюдение которых ОБЯЗАТЕЛЬНО: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Оригиналы бланков записей после копирования поаудиторно упаковываются (рекомендую МОУО контролировать содержимое) в чистые конверты, заготовленные заранее.  На конверты наклеиваются заполненные сопроводительные бланки.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Бланки</vt:lpstr>
      <vt:lpstr>Бланки</vt:lpstr>
      <vt:lpstr>Связка бланков</vt:lpstr>
      <vt:lpstr>Презентация PowerPoint</vt:lpstr>
      <vt:lpstr>Замечания по результатам проведения итогового сочинения (изложения) 2017-2018 уч.г.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 Snezhko</dc:creator>
  <cp:lastModifiedBy>Galina Snezhko</cp:lastModifiedBy>
  <cp:revision>108</cp:revision>
  <cp:lastPrinted>2017-11-28T10:20:00Z</cp:lastPrinted>
  <dcterms:created xsi:type="dcterms:W3CDTF">2014-10-23T19:43:19Z</dcterms:created>
  <dcterms:modified xsi:type="dcterms:W3CDTF">2018-11-27T09:34:46Z</dcterms:modified>
</cp:coreProperties>
</file>