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6" r:id="rId3"/>
    <p:sldId id="372" r:id="rId4"/>
    <p:sldId id="395" r:id="rId5"/>
    <p:sldId id="373" r:id="rId6"/>
    <p:sldId id="375" r:id="rId7"/>
    <p:sldId id="385" r:id="rId8"/>
    <p:sldId id="386" r:id="rId9"/>
    <p:sldId id="305" r:id="rId10"/>
    <p:sldId id="306" r:id="rId11"/>
    <p:sldId id="308" r:id="rId12"/>
    <p:sldId id="314" r:id="rId13"/>
    <p:sldId id="315" r:id="rId14"/>
    <p:sldId id="319" r:id="rId15"/>
    <p:sldId id="400" r:id="rId16"/>
    <p:sldId id="402" r:id="rId17"/>
    <p:sldId id="321" r:id="rId18"/>
    <p:sldId id="404" r:id="rId19"/>
    <p:sldId id="403" r:id="rId20"/>
    <p:sldId id="332" r:id="rId21"/>
    <p:sldId id="335" r:id="rId22"/>
    <p:sldId id="390" r:id="rId23"/>
    <p:sldId id="369" r:id="rId24"/>
    <p:sldId id="338" r:id="rId25"/>
    <p:sldId id="401" r:id="rId26"/>
    <p:sldId id="342" r:id="rId27"/>
    <p:sldId id="362" r:id="rId28"/>
    <p:sldId id="358" r:id="rId29"/>
    <p:sldId id="359" r:id="rId30"/>
    <p:sldId id="397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CC"/>
    <a:srgbClr val="FFFF99"/>
    <a:srgbClr val="FFD347"/>
    <a:srgbClr val="FFFF00"/>
    <a:srgbClr val="CCFF99"/>
    <a:srgbClr val="2A63A8"/>
    <a:srgbClr val="CCFF33"/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08.12.2020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22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10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2021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ноября 2020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4365104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ЕГЭ отказывается – он не допускается к экзамену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металлодетектора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сотрудником полиции.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ЕГЭ получает в своём ОУ 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 мая  2021г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539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ЕГЭ 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причине»; </a:t>
            </a: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ЕГЭ обязан обратиться в медицинское учреждение и предоставить в ОУ 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           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// 40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       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// 39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</a:t>
            </a:r>
          </a:p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(профильный уровень)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98" y="-135396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по обязательным предметам ЕГЭ:</a:t>
            </a:r>
          </a:p>
        </p:txBody>
      </p:sp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2"/>
          <a:stretch/>
        </p:blipFill>
        <p:spPr>
          <a:xfrm>
            <a:off x="2164591" y="1700808"/>
            <a:ext cx="6824680" cy="4413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0"/>
          <a:stretch/>
        </p:blipFill>
        <p:spPr>
          <a:xfrm>
            <a:off x="76898" y="1700808"/>
            <a:ext cx="2088232" cy="441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75" y="260648"/>
            <a:ext cx="876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Минимальные баллы ЕГЭ для поступления в ВУЗы в 2021 году</a:t>
            </a: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(Приказ </a:t>
            </a:r>
            <a:r>
              <a:rPr lang="ru-RU" sz="2400" dirty="0" err="1" smtClean="0">
                <a:latin typeface="Comic Sans MS" panose="030F0702030302020204" pitchFamily="66" charset="0"/>
              </a:rPr>
              <a:t>Минпросвещения</a:t>
            </a:r>
            <a:r>
              <a:rPr lang="ru-RU" sz="2400" dirty="0" smtClean="0">
                <a:latin typeface="Comic Sans MS" panose="030F0702030302020204" pitchFamily="66" charset="0"/>
              </a:rPr>
              <a:t> России от 23.09.2020г. №517)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6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4973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603448"/>
            <a:ext cx="7929618" cy="4214841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348880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892899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выпускник намерен продолжить образование в высшем учебном заведении, то он должен сдать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Выбор должен быть основан на перечне, который объявляет вуз.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Расписание ЕГЭ утверждается </a:t>
            </a:r>
            <a:r>
              <a:rPr kumimoji="0" lang="ru-RU" sz="2800" b="1" i="1" u="none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Рособрнадзором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.</a:t>
            </a:r>
            <a:endParaRPr kumimoji="0" lang="ru-RU" sz="20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963488"/>
            <a:ext cx="7929618" cy="4214841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4800" dirty="0">
                <a:solidFill>
                  <a:srgbClr val="C00000"/>
                </a:solidFill>
                <a:effectLst/>
              </a:rPr>
              <a:t>Организация наблюдения за проведением ЕГЭ в ППЭ</a:t>
            </a:r>
          </a:p>
        </p:txBody>
      </p:sp>
      <p:pic>
        <p:nvPicPr>
          <p:cNvPr id="3" name="Picture 18" descr="C:\Users\Region\Desktop\картинки с шаттерстока\shutterstock_664958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204864"/>
            <a:ext cx="4896544" cy="437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02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2195736" y="260648"/>
            <a:ext cx="6491064" cy="41376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 Ж Н О</a:t>
            </a:r>
          </a:p>
          <a:p>
            <a:pPr marL="0" indent="0" algn="ctr"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введён  запрет  на  пронос  и   использование  мобильных  средств связи</a:t>
            </a:r>
          </a:p>
          <a:p>
            <a:pPr marL="0" indent="0" algn="ctr"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(Порядок  проведения   единого государственного экзамена  п.37,</a:t>
            </a:r>
          </a:p>
          <a:p>
            <a:pPr marL="0" indent="0" algn="ctr"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утв. приказом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РФ от 11.11.2011г. № 2451)</a:t>
            </a:r>
          </a:p>
        </p:txBody>
      </p:sp>
      <p:pic>
        <p:nvPicPr>
          <p:cNvPr id="3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323528" y="764704"/>
            <a:ext cx="2015679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x\Pictures\728ddfc118ffe6a0c1e6cc71eb5ef099_304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912359" cy="94728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2021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8640"/>
            <a:ext cx="5932714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</a:rPr>
              <a:t>Удаления, аннулирования и пересдачи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836712"/>
            <a:ext cx="4608513" cy="8636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2E3192"/>
                </a:solidFill>
                <a:latin typeface="Cambria" pitchFamily="18" charset="0"/>
              </a:rPr>
              <a:t>Удаление членом ГЭК </a:t>
            </a:r>
          </a:p>
          <a:p>
            <a:pPr algn="ctr"/>
            <a:r>
              <a:rPr lang="ru-RU" sz="1600" b="1">
                <a:solidFill>
                  <a:srgbClr val="2E3192"/>
                </a:solidFill>
                <a:latin typeface="Cambria" pitchFamily="18" charset="0"/>
              </a:rPr>
              <a:t>за нарушение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844824"/>
            <a:ext cx="4608513" cy="89958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Аннулирование за нарушение 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(в т.ч. выявленное при перепроверке)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924944"/>
            <a:ext cx="4608513" cy="89111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Аннулирование при нарушении организатором или иным лицом 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(в т.ч. неустановленным)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005064"/>
            <a:ext cx="4608513" cy="124883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В случае остановки экзамена членом ГЭК (по согласованию с председателем ГЭК) в отдельных аудиториях или во всем ППЭ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5925" y="5301208"/>
            <a:ext cx="7458075" cy="70061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Все решения об утверждении, изменении или аннулировании результатов ЕГЭ принимает председатель ГЭК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единолично</a:t>
            </a:r>
          </a:p>
        </p:txBody>
      </p:sp>
      <p:pic>
        <p:nvPicPr>
          <p:cNvPr id="983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996952"/>
            <a:ext cx="18780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TextBox 14"/>
          <p:cNvSpPr txBox="1">
            <a:spLocks noChangeArrowheads="1"/>
          </p:cNvSpPr>
          <p:nvPr/>
        </p:nvSpPr>
        <p:spPr bwMode="auto">
          <a:xfrm>
            <a:off x="7019925" y="1783719"/>
            <a:ext cx="184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2E3192"/>
                </a:solidFill>
                <a:latin typeface="Cambria" pitchFamily="18" charset="0"/>
              </a:rPr>
              <a:t>Без права пересдачи в текущем году</a:t>
            </a:r>
          </a:p>
        </p:txBody>
      </p:sp>
      <p:sp>
        <p:nvSpPr>
          <p:cNvPr id="98314" name="TextBox 15"/>
          <p:cNvSpPr txBox="1">
            <a:spLocks noChangeArrowheads="1"/>
          </p:cNvSpPr>
          <p:nvPr/>
        </p:nvSpPr>
        <p:spPr bwMode="auto">
          <a:xfrm>
            <a:off x="7127876" y="4273263"/>
            <a:ext cx="1806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2E3192"/>
                </a:solidFill>
                <a:latin typeface="Cambria" pitchFamily="18" charset="0"/>
              </a:rPr>
              <a:t>С правом пересдачи</a:t>
            </a:r>
          </a:p>
        </p:txBody>
      </p:sp>
      <p:pic>
        <p:nvPicPr>
          <p:cNvPr id="98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878013" cy="19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5373216"/>
            <a:ext cx="7453312" cy="6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ашивка 17"/>
          <p:cNvSpPr/>
          <p:nvPr/>
        </p:nvSpPr>
        <p:spPr>
          <a:xfrm>
            <a:off x="6372200" y="1412776"/>
            <a:ext cx="433387" cy="1043516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444208" y="3501008"/>
            <a:ext cx="433387" cy="1043517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61B5F-8803-46EA-8044-73DA3DDAFC5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0" y="764704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611560" y="-1323528"/>
            <a:ext cx="8229600" cy="4525433"/>
          </a:xfrm>
        </p:spPr>
        <p:txBody>
          <a:bodyPr/>
          <a:lstStyle/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Сроки проведения ЕГЭ</a:t>
            </a:r>
          </a:p>
        </p:txBody>
      </p:sp>
      <p:pic>
        <p:nvPicPr>
          <p:cNvPr id="5" name="Picture 7" descr="shutterstock_1505391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196975"/>
            <a:ext cx="3695899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27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62" t="268" r="2362" b="18220"/>
          <a:stretch/>
        </p:blipFill>
        <p:spPr>
          <a:xfrm>
            <a:off x="-252536" y="-4401"/>
            <a:ext cx="9396536" cy="68624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4"/>
          <a:stretch/>
        </p:blipFill>
        <p:spPr>
          <a:xfrm>
            <a:off x="3059832" y="0"/>
            <a:ext cx="6084168" cy="68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1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xfrm>
            <a:off x="539552" y="278092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8800" dirty="0" smtClean="0">
                <a:solidFill>
                  <a:srgbClr val="C00000"/>
                </a:solidFill>
                <a:effectLst/>
              </a:rPr>
              <a:t>Результаты   ЕГЭ</a:t>
            </a:r>
          </a:p>
        </p:txBody>
      </p:sp>
    </p:spTree>
    <p:extLst>
      <p:ext uri="{BB962C8B-B14F-4D97-AF65-F5344CB8AC3E}">
        <p14:creationId xmlns:p14="http://schemas.microsoft.com/office/powerpoint/2010/main" val="73185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15370" cy="50323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/>
              </a:rPr>
              <a:t>Свидетельство 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 о  результатах  ЕГЭ</a:t>
            </a:r>
            <a:endParaRPr lang="ru-RU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75700" cy="4464496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ЕГЭ.</a:t>
            </a:r>
          </a:p>
          <a:p>
            <a:pPr>
              <a:lnSpc>
                <a:spcPct val="80000"/>
              </a:lnSpc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</p:spTree>
    <p:extLst>
      <p:ext uri="{BB962C8B-B14F-4D97-AF65-F5344CB8AC3E}">
        <p14:creationId xmlns:p14="http://schemas.microsoft.com/office/powerpoint/2010/main" val="3423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x\Desktop\Новая папка (2)\_DSC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179512" y="1700808"/>
            <a:ext cx="878497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835696" y="4221088"/>
            <a:ext cx="6804248" cy="18962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 </a:t>
            </a:r>
            <a:r>
              <a:rPr kumimoji="0" lang="ru-RU" sz="44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(17.12.2020г.)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763688" y="1772816"/>
            <a:ext cx="6840760" cy="2208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Русский  язык          </a:t>
            </a:r>
            <a:r>
              <a:rPr kumimoji="0" lang="ru-RU" sz="44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(</a:t>
            </a:r>
            <a:r>
              <a:rPr lang="ru-RU" sz="4400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15</a:t>
            </a:r>
            <a:r>
              <a:rPr kumimoji="0" lang="ru-RU" sz="4400" b="0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.12.2020г.)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892829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19165" y="100841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460" y="188640"/>
            <a:ext cx="819439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допуск к ЕГЭ </a:t>
            </a:r>
            <a:endParaRPr lang="ru-RU" sz="24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по м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осковскому 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32574"/>
            <a:ext cx="8434362" cy="102847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2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24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24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05.04.2021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21.04.2021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05.05.2021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4797152"/>
            <a:ext cx="8434363" cy="115212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8" y="4005064"/>
            <a:ext cx="8434362" cy="6720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сочинения/изложения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а уровне ОО – комиссия ОО</a:t>
            </a:r>
          </a:p>
        </p:txBody>
      </p:sp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2021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ноября 2020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4365104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Система  оценивания</a:t>
            </a:r>
            <a:endParaRPr lang="ru-RU" dirty="0"/>
          </a:p>
        </p:txBody>
      </p:sp>
      <p:pic>
        <p:nvPicPr>
          <p:cNvPr id="4" name="Содержимое 3" descr="46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764704"/>
            <a:ext cx="4351346" cy="4071435"/>
          </a:xfrm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00B050"/>
                </a:solidFill>
                <a:latin typeface="Georgia" pitchFamily="18" charset="0"/>
              </a:rPr>
              <a:t>Зачёт</a:t>
            </a:r>
            <a:endParaRPr lang="ru-RU" sz="6600" b="1" u="sng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97152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  <a:latin typeface="Georgia" pitchFamily="18" charset="0"/>
              </a:rPr>
              <a:t>Незачёт</a:t>
            </a:r>
            <a:endParaRPr lang="ru-RU" sz="66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РФ, ЕГЭ 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2200" b="1" dirty="0" smtClean="0">
                <a:solidFill>
                  <a:srgbClr val="2E3192"/>
                </a:solidFill>
                <a:latin typeface="Cambria" pitchFamily="18" charset="0"/>
              </a:rPr>
              <a:t>ЕГЭ-2021 </a:t>
            </a:r>
            <a:endParaRPr lang="ru-RU" sz="2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908720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ЕГЭ 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746380"/>
            <a:ext cx="4824537" cy="86409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on-line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в аудиториях ППЭ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249486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249486" cy="48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</a:rPr>
              <a:t>Процедура проведения ЕГЭ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808</Words>
  <Application>Microsoft Office PowerPoint</Application>
  <PresentationFormat>Экран (4:3)</PresentationFormat>
  <Paragraphs>139</Paragraphs>
  <Slides>30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</vt:lpstr>
      <vt:lpstr>Comic Sans MS</vt:lpstr>
      <vt:lpstr>Georgia</vt:lpstr>
      <vt:lpstr>Monotype Corsiva</vt:lpstr>
      <vt:lpstr>Tahoma</vt:lpstr>
      <vt:lpstr>Times New Roman</vt:lpstr>
      <vt:lpstr>Verdana</vt:lpstr>
      <vt:lpstr>Wingdings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Система 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</vt:lpstr>
      <vt:lpstr>Презентация PowerPoint</vt:lpstr>
      <vt:lpstr>Презентация PowerPoint</vt:lpstr>
      <vt:lpstr>Организация наблюдения за проведением ЕГЭ в ППЭ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Результаты   ЕГЭ</vt:lpstr>
      <vt:lpstr>Свидетельство  о  результатах  ЕГЭ</vt:lpstr>
      <vt:lpstr>Пробные  экзамены</vt:lpstr>
      <vt:lpstr>Пробные  экзамены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Терещенко</cp:lastModifiedBy>
  <cp:revision>218</cp:revision>
  <cp:lastPrinted>2014-10-09T17:27:59Z</cp:lastPrinted>
  <dcterms:created xsi:type="dcterms:W3CDTF">2014-10-08T15:07:29Z</dcterms:created>
  <dcterms:modified xsi:type="dcterms:W3CDTF">2020-12-08T10:40:07Z</dcterms:modified>
</cp:coreProperties>
</file>